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34" r:id="rId2"/>
    <p:sldId id="321" r:id="rId3"/>
    <p:sldId id="324" r:id="rId4"/>
    <p:sldId id="332" r:id="rId5"/>
    <p:sldId id="316" r:id="rId6"/>
    <p:sldId id="323" r:id="rId7"/>
    <p:sldId id="335" r:id="rId8"/>
    <p:sldId id="336" r:id="rId9"/>
    <p:sldId id="318" r:id="rId10"/>
    <p:sldId id="319" r:id="rId11"/>
    <p:sldId id="320" r:id="rId12"/>
    <p:sldId id="317" r:id="rId13"/>
    <p:sldId id="257" r:id="rId14"/>
    <p:sldId id="330" r:id="rId15"/>
    <p:sldId id="331"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9B4"/>
    <a:srgbClr val="714B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8" d="100"/>
          <a:sy n="108" d="100"/>
        </p:scale>
        <p:origin x="1026" y="96"/>
      </p:cViewPr>
      <p:guideLst/>
    </p:cSldViewPr>
  </p:slideViewPr>
  <p:notesTextViewPr>
    <p:cViewPr>
      <p:scale>
        <a:sx n="1" d="1"/>
        <a:sy n="1" d="1"/>
      </p:scale>
      <p:origin x="0" y="0"/>
    </p:cViewPr>
  </p:notesTextViewPr>
  <p:notesViewPr>
    <p:cSldViewPr snapToGrid="0">
      <p:cViewPr varScale="1">
        <p:scale>
          <a:sx n="81" d="100"/>
          <a:sy n="81" d="100"/>
        </p:scale>
        <p:origin x="23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F0BA54D-8AFB-490C-A6C6-90C5E65C1F84}" type="datetimeFigureOut">
              <a:rPr lang="en-US" smtClean="0"/>
              <a:t>10/2/2023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AB31E59-19D8-486B-9B53-229614FA7A7C}" type="slidenum">
              <a:rPr lang="en-US" smtClean="0"/>
              <a:t>‹#›</a:t>
            </a:fld>
            <a:endParaRPr lang="en-US"/>
          </a:p>
        </p:txBody>
      </p:sp>
    </p:spTree>
    <p:extLst>
      <p:ext uri="{BB962C8B-B14F-4D97-AF65-F5344CB8AC3E}">
        <p14:creationId xmlns:p14="http://schemas.microsoft.com/office/powerpoint/2010/main" val="78494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23838"/>
            <a:ext cx="4181475" cy="3136900"/>
          </a:xfrm>
        </p:spPr>
      </p:sp>
      <p:sp>
        <p:nvSpPr>
          <p:cNvPr id="3" name="Notes Placeholder 2"/>
          <p:cNvSpPr>
            <a:spLocks noGrp="1"/>
          </p:cNvSpPr>
          <p:nvPr>
            <p:ph type="body" idx="1"/>
          </p:nvPr>
        </p:nvSpPr>
        <p:spPr>
          <a:xfrm>
            <a:off x="415636" y="3479471"/>
            <a:ext cx="6080167" cy="5350204"/>
          </a:xfrm>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Unique in the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Understand the Bible more holistically (OT &amp;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Hard transition for Jews to make “new and living way” (10.20)</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Audience were Christians - they had walked away from the things they did as Jews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Was not easy to live like that and pressure was to come back to old way of life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Arguments are to show why it makes no sense to go back because everything is better under Christ (covenant (18x), sacrifice (17x), priesthood (4x), temple (not mentioned by name but described in great detail), king (8x), sabbath rest (1x), city (4x), brothers (8x), etc.)</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Clearly written before the destruction of Jerusalem in AD 70 since he could have made the fact of its destruction the proof of his point that the temple/law was passing away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Shadow in the law, substance in Christ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rPr>
              <a:t>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a:t>
            </a:fld>
            <a:endParaRPr lang="en-US"/>
          </a:p>
        </p:txBody>
      </p:sp>
    </p:spTree>
    <p:extLst>
      <p:ext uri="{BB962C8B-B14F-4D97-AF65-F5344CB8AC3E}">
        <p14:creationId xmlns:p14="http://schemas.microsoft.com/office/powerpoint/2010/main" val="641866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12</a:t>
            </a:fld>
            <a:endParaRPr lang="en-US"/>
          </a:p>
        </p:txBody>
      </p:sp>
    </p:spTree>
    <p:extLst>
      <p:ext uri="{BB962C8B-B14F-4D97-AF65-F5344CB8AC3E}">
        <p14:creationId xmlns:p14="http://schemas.microsoft.com/office/powerpoint/2010/main" val="3380098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13</a:t>
            </a:fld>
            <a:endParaRPr lang="en-US"/>
          </a:p>
        </p:txBody>
      </p:sp>
    </p:spTree>
    <p:extLst>
      <p:ext uri="{BB962C8B-B14F-4D97-AF65-F5344CB8AC3E}">
        <p14:creationId xmlns:p14="http://schemas.microsoft.com/office/powerpoint/2010/main" val="2796541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23838"/>
            <a:ext cx="4181475" cy="3136900"/>
          </a:xfrm>
        </p:spPr>
      </p:sp>
      <p:sp>
        <p:nvSpPr>
          <p:cNvPr id="3" name="Notes Placeholder 2"/>
          <p:cNvSpPr>
            <a:spLocks noGrp="1"/>
          </p:cNvSpPr>
          <p:nvPr>
            <p:ph type="body" idx="1"/>
          </p:nvPr>
        </p:nvSpPr>
        <p:spPr>
          <a:xfrm>
            <a:off x="415636" y="3479471"/>
            <a:ext cx="6080167" cy="5350204"/>
          </a:xfrm>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Unique in the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Understand the Bible more holistically (OT &amp;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Hard transition for Jews to make “new and living way” (10.20)</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Audience were Christians - they had walked away from the things they did as Jews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Was not easy to live like that and pressure was to come back to old way of life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Arguments are to show why it makes no sense to go back because everything is better under Christ (covenant (18x), sacrifice (17x), priesthood (4x), temple (not mentioned by name but described in great detail), king (8x), sabbath rest (1x), city (4x), brothers (8x), etc.)</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Clearly written before the destruction of Jerusalem in AD 70 since he could have made the fact of its destruction the proof of his point that the temple/law was passing away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Shadow in the law, substance in Christ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rPr>
              <a:t>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14</a:t>
            </a:fld>
            <a:endParaRPr lang="en-US"/>
          </a:p>
        </p:txBody>
      </p:sp>
    </p:spTree>
    <p:extLst>
      <p:ext uri="{BB962C8B-B14F-4D97-AF65-F5344CB8AC3E}">
        <p14:creationId xmlns:p14="http://schemas.microsoft.com/office/powerpoint/2010/main" val="58838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0688" y="212725"/>
            <a:ext cx="3597275" cy="2697163"/>
          </a:xfrm>
        </p:spPr>
      </p:sp>
      <p:sp>
        <p:nvSpPr>
          <p:cNvPr id="3" name="Notes Placeholder 2"/>
          <p:cNvSpPr>
            <a:spLocks noGrp="1"/>
          </p:cNvSpPr>
          <p:nvPr>
            <p:ph type="body" idx="1"/>
          </p:nvPr>
        </p:nvSpPr>
        <p:spPr>
          <a:xfrm>
            <a:off x="701675" y="3087584"/>
            <a:ext cx="5711000" cy="5046767"/>
          </a:xfrm>
        </p:spPr>
        <p:txBody>
          <a:bodyPr/>
          <a:lstStyle/>
          <a:p>
            <a:pPr marL="0" marR="0">
              <a:spcBef>
                <a:spcPts val="0"/>
              </a:spcBef>
              <a:spcAft>
                <a:spcPts val="0"/>
              </a:spcAft>
            </a:pPr>
            <a:r>
              <a:rPr lang="en-US" sz="1400" dirty="0">
                <a:latin typeface="Calibri" panose="020F0502020204030204" pitchFamily="34" charset="0"/>
                <a:ea typeface="Calibri" panose="020F0502020204030204" pitchFamily="34" charset="0"/>
              </a:rPr>
              <a:t>*** Discuss Class Schedule Slide ***</a:t>
            </a:r>
          </a:p>
          <a:p>
            <a:pPr marL="0" marR="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Author</a:t>
            </a:r>
            <a:r>
              <a:rPr lang="en-US" sz="1400" dirty="0">
                <a:latin typeface="Calibri" panose="020F0502020204030204" pitchFamily="34" charset="0"/>
                <a:ea typeface="Calibri" panose="020F0502020204030204" pitchFamily="34" charset="0"/>
              </a:rPr>
              <a:t>:  (Ask Class)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No way of knowing who wrote the letter but early Christians considered it inspired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Not an apostle - “things that we have heard” (2.1), not an eyewitness (compare with Acts 1.22)</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Excellent Greek (probably primary language rather than secondary).</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Greek in this letter is pristine - written in a tremendous way (work of art)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Some association with Timothy and apostles (13.23-24)</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Hebrew audience were likely Hellenistic Jews (Acts 6) - more familiar with Greek language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When quoting the OT the writer uses the Septuagint (Greek translation from Hebrew scripture)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Our OT is translated from Hebrew, Hebrews is quoting from Greek translation of Hebrew scripture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Possible to be Paul but probably not.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Apollos was a Hellenistic Jew who knew Timothy.  Well educated Jew from Alexandria who could speak well. (Acts 18.24, I Corinthians 3.4-6)</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“Word of exhortation” (Hebrews 13.22) - much like saying a sermon (similar to Deuteronomy)</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Arguments made then appeal based on the argument:  If/then (12.8), therefore (21x)</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2</a:t>
            </a:fld>
            <a:endParaRPr lang="en-US"/>
          </a:p>
        </p:txBody>
      </p:sp>
    </p:spTree>
    <p:extLst>
      <p:ext uri="{BB962C8B-B14F-4D97-AF65-F5344CB8AC3E}">
        <p14:creationId xmlns:p14="http://schemas.microsoft.com/office/powerpoint/2010/main" val="269074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3</a:t>
            </a:fld>
            <a:endParaRPr lang="en-US"/>
          </a:p>
        </p:txBody>
      </p:sp>
    </p:spTree>
    <p:extLst>
      <p:ext uri="{BB962C8B-B14F-4D97-AF65-F5344CB8AC3E}">
        <p14:creationId xmlns:p14="http://schemas.microsoft.com/office/powerpoint/2010/main" val="273892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a:t>
            </a:fld>
            <a:endParaRPr lang="en-US"/>
          </a:p>
        </p:txBody>
      </p:sp>
    </p:spTree>
    <p:extLst>
      <p:ext uri="{BB962C8B-B14F-4D97-AF65-F5344CB8AC3E}">
        <p14:creationId xmlns:p14="http://schemas.microsoft.com/office/powerpoint/2010/main" val="223391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5</a:t>
            </a:fld>
            <a:endParaRPr lang="en-US"/>
          </a:p>
        </p:txBody>
      </p:sp>
    </p:spTree>
    <p:extLst>
      <p:ext uri="{BB962C8B-B14F-4D97-AF65-F5344CB8AC3E}">
        <p14:creationId xmlns:p14="http://schemas.microsoft.com/office/powerpoint/2010/main" val="306814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6</a:t>
            </a:fld>
            <a:endParaRPr lang="en-US"/>
          </a:p>
        </p:txBody>
      </p:sp>
    </p:spTree>
    <p:extLst>
      <p:ext uri="{BB962C8B-B14F-4D97-AF65-F5344CB8AC3E}">
        <p14:creationId xmlns:p14="http://schemas.microsoft.com/office/powerpoint/2010/main" val="373697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9</a:t>
            </a:fld>
            <a:endParaRPr lang="en-US"/>
          </a:p>
        </p:txBody>
      </p:sp>
    </p:spTree>
    <p:extLst>
      <p:ext uri="{BB962C8B-B14F-4D97-AF65-F5344CB8AC3E}">
        <p14:creationId xmlns:p14="http://schemas.microsoft.com/office/powerpoint/2010/main" val="2475274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10</a:t>
            </a:fld>
            <a:endParaRPr lang="en-US"/>
          </a:p>
        </p:txBody>
      </p:sp>
    </p:spTree>
    <p:extLst>
      <p:ext uri="{BB962C8B-B14F-4D97-AF65-F5344CB8AC3E}">
        <p14:creationId xmlns:p14="http://schemas.microsoft.com/office/powerpoint/2010/main" val="319283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11</a:t>
            </a:fld>
            <a:endParaRPr lang="en-US"/>
          </a:p>
        </p:txBody>
      </p:sp>
    </p:spTree>
    <p:extLst>
      <p:ext uri="{BB962C8B-B14F-4D97-AF65-F5344CB8AC3E}">
        <p14:creationId xmlns:p14="http://schemas.microsoft.com/office/powerpoint/2010/main" val="238701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19314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5D5493-1739-4836-AE2D-F6C384CBDFFC}"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97199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655445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67473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362416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ints with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C019-F0CA-5D98-06D4-EE7AA1DAF733}"/>
              </a:ext>
            </a:extLst>
          </p:cNvPr>
          <p:cNvSpPr>
            <a:spLocks noGrp="1"/>
          </p:cNvSpPr>
          <p:nvPr>
            <p:ph type="title"/>
          </p:nvPr>
        </p:nvSpPr>
        <p:spPr/>
        <p:txBody>
          <a:bodyPr/>
          <a:lstStyle/>
          <a:p>
            <a:r>
              <a:rPr lang="en-US"/>
              <a:t>Click to edit Master title style</a:t>
            </a:r>
          </a:p>
        </p:txBody>
      </p:sp>
      <p:sp>
        <p:nvSpPr>
          <p:cNvPr id="6" name="Title 1">
            <a:extLst>
              <a:ext uri="{FF2B5EF4-FFF2-40B4-BE49-F238E27FC236}">
                <a16:creationId xmlns:a16="http://schemas.microsoft.com/office/drawing/2014/main" id="{F33A77FD-C8E0-E14C-3172-C5D0F5030E13}"/>
              </a:ext>
            </a:extLst>
          </p:cNvPr>
          <p:cNvSpPr txBox="1">
            <a:spLocks/>
          </p:cNvSpPr>
          <p:nvPr userDrawn="1"/>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7" name="Subtitle 2">
            <a:extLst>
              <a:ext uri="{FF2B5EF4-FFF2-40B4-BE49-F238E27FC236}">
                <a16:creationId xmlns:a16="http://schemas.microsoft.com/office/drawing/2014/main" id="{0202E9BB-6CEC-537F-76AF-CCCF387C0D3F}"/>
              </a:ext>
            </a:extLst>
          </p:cNvPr>
          <p:cNvSpPr txBox="1">
            <a:spLocks/>
          </p:cNvSpPr>
          <p:nvPr userDrawn="1"/>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8" name="Straight Connector 7">
            <a:extLst>
              <a:ext uri="{FF2B5EF4-FFF2-40B4-BE49-F238E27FC236}">
                <a16:creationId xmlns:a16="http://schemas.microsoft.com/office/drawing/2014/main" id="{95ECF6D2-3781-1870-933C-E3D59D48547B}"/>
              </a:ext>
            </a:extLst>
          </p:cNvPr>
          <p:cNvCxnSpPr>
            <a:cxnSpLocks/>
          </p:cNvCxnSpPr>
          <p:nvPr userDrawn="1"/>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DAC22FB-C94C-C50E-ACCB-490AE06BE5A3}"/>
              </a:ext>
            </a:extLst>
          </p:cNvPr>
          <p:cNvSpPr txBox="1"/>
          <p:nvPr userDrawn="1"/>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10" name="Content Placeholder 2">
            <a:extLst>
              <a:ext uri="{FF2B5EF4-FFF2-40B4-BE49-F238E27FC236}">
                <a16:creationId xmlns:a16="http://schemas.microsoft.com/office/drawing/2014/main" id="{5C305538-98E9-E9A2-3FEC-3DBC9E015C56}"/>
              </a:ext>
            </a:extLst>
          </p:cNvPr>
          <p:cNvSpPr>
            <a:spLocks noGrp="1"/>
          </p:cNvSpPr>
          <p:nvPr>
            <p:ph idx="1"/>
          </p:nvPr>
        </p:nvSpPr>
        <p:spPr>
          <a:xfrm>
            <a:off x="628650" y="1825625"/>
            <a:ext cx="7886700" cy="361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989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5D5493-1739-4836-AE2D-F6C384CBDFFC}"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81448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5D5493-1739-4836-AE2D-F6C384CBDFFC}"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77952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5D5493-1739-4836-AE2D-F6C384CBDFFC}"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509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5D5493-1739-4836-AE2D-F6C384CBDFFC}"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2124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D5493-1739-4836-AE2D-F6C384CBDFFC}"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83048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5D5493-1739-4836-AE2D-F6C384CBDFFC}"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91239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Palatino Linotype" panose="02040502050505030304" pitchFamily="18" charset="0"/>
              </a:defRPr>
            </a:lvl1pPr>
          </a:lstStyle>
          <a:p>
            <a:fld id="{405D5493-1739-4836-AE2D-F6C384CBDFFC}" type="datetimeFigureOut">
              <a:rPr lang="en-US" smtClean="0"/>
              <a:pPr/>
              <a:t>10/2/2023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Palatino Linotype" panose="02040502050505030304" pitchFamily="18" charset="0"/>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latin typeface="Palatino Linotype" panose="02040502050505030304" pitchFamily="18" charset="0"/>
              </a:defRPr>
            </a:lvl1pPr>
          </a:lstStyle>
          <a:p>
            <a:fld id="{E58FDDC0-373E-4204-AB35-BD570EC9CC93}" type="slidenum">
              <a:rPr lang="en-US" smtClean="0"/>
              <a:pPr/>
              <a:t>‹#›</a:t>
            </a:fld>
            <a:endParaRPr lang="en-US"/>
          </a:p>
        </p:txBody>
      </p:sp>
    </p:spTree>
    <p:extLst>
      <p:ext uri="{BB962C8B-B14F-4D97-AF65-F5344CB8AC3E}">
        <p14:creationId xmlns:p14="http://schemas.microsoft.com/office/powerpoint/2010/main" val="1632981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svbible.org/Hebrews+7.23-24/" TargetMode="External"/><Relationship Id="rId7" Type="http://schemas.openxmlformats.org/officeDocument/2006/relationships/hyperlink" Target="http://www.esvbible.org/Hebrews+9.11-1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esvbible.org/Hebrews+7.27%3B+Hebrews+9.11-14/" TargetMode="External"/><Relationship Id="rId5" Type="http://schemas.openxmlformats.org/officeDocument/2006/relationships/hyperlink" Target="http://www.esvbible.org/Hebrews+7.27/" TargetMode="External"/><Relationship Id="rId4" Type="http://schemas.openxmlformats.org/officeDocument/2006/relationships/hyperlink" Target="http://www.esvbible.org/Hebrews+7.26-27/"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esvbible.org/Hebrews+6.4-8/" TargetMode="External"/><Relationship Id="rId13" Type="http://schemas.openxmlformats.org/officeDocument/2006/relationships/hyperlink" Target="http://www.esvbible.org/Hebrews+12.25/" TargetMode="External"/><Relationship Id="rId3" Type="http://schemas.openxmlformats.org/officeDocument/2006/relationships/image" Target="../media/image1.jpg"/><Relationship Id="rId7" Type="http://schemas.openxmlformats.org/officeDocument/2006/relationships/hyperlink" Target="http://www.esvbible.org/Hebrews+3.8-13/" TargetMode="External"/><Relationship Id="rId12" Type="http://schemas.openxmlformats.org/officeDocument/2006/relationships/hyperlink" Target="http://www.esvbible.org/Hebrews+12.25-2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esvbible.org/Hebrews+3.7-18/" TargetMode="External"/><Relationship Id="rId11" Type="http://schemas.openxmlformats.org/officeDocument/2006/relationships/hyperlink" Target="http://www.esvbible.org/Hebrews+10.26%3B+Hebrews+10.29/" TargetMode="External"/><Relationship Id="rId5" Type="http://schemas.openxmlformats.org/officeDocument/2006/relationships/hyperlink" Target="http://www.esvbible.org/Hebrews+2.3/" TargetMode="External"/><Relationship Id="rId10" Type="http://schemas.openxmlformats.org/officeDocument/2006/relationships/hyperlink" Target="http://www.esvbible.org/Hebrews+10.26-31/" TargetMode="External"/><Relationship Id="rId4" Type="http://schemas.openxmlformats.org/officeDocument/2006/relationships/hyperlink" Target="http://www.esvbible.org/Hebrews+2.1-4/" TargetMode="External"/><Relationship Id="rId9" Type="http://schemas.openxmlformats.org/officeDocument/2006/relationships/hyperlink" Target="http://www.esvbible.org/Hebrews+6.4-6/"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esvbible.org/Genesis+5.29-10.32/" TargetMode="External"/><Relationship Id="rId13" Type="http://schemas.openxmlformats.org/officeDocument/2006/relationships/hyperlink" Target="http://www.esvbible.org/Isaiah+51.2/" TargetMode="External"/><Relationship Id="rId18" Type="http://schemas.openxmlformats.org/officeDocument/2006/relationships/hyperlink" Target="http://www.esvbible.org/Hebrews+11.21-22/" TargetMode="External"/><Relationship Id="rId26" Type="http://schemas.openxmlformats.org/officeDocument/2006/relationships/hyperlink" Target="http://www.esvbible.org/Judges+4-5/" TargetMode="External"/><Relationship Id="rId3" Type="http://schemas.openxmlformats.org/officeDocument/2006/relationships/hyperlink" Target="http://www.esvbible.org/Hebrews+11.4/" TargetMode="External"/><Relationship Id="rId21" Type="http://schemas.openxmlformats.org/officeDocument/2006/relationships/hyperlink" Target="http://www.esvbible.org/Exodus+2.10/" TargetMode="External"/><Relationship Id="rId7" Type="http://schemas.openxmlformats.org/officeDocument/2006/relationships/hyperlink" Target="http://www.esvbible.org/Hebrews+11.7/" TargetMode="External"/><Relationship Id="rId12" Type="http://schemas.openxmlformats.org/officeDocument/2006/relationships/hyperlink" Target="http://www.esvbible.org/Genesis+12-23/" TargetMode="External"/><Relationship Id="rId17" Type="http://schemas.openxmlformats.org/officeDocument/2006/relationships/hyperlink" Target="http://www.esvbible.org/Genesis+25-50/" TargetMode="External"/><Relationship Id="rId25" Type="http://schemas.openxmlformats.org/officeDocument/2006/relationships/hyperlink" Target="http://www.esvbible.org/Judges+6-8/" TargetMode="External"/><Relationship Id="rId2" Type="http://schemas.openxmlformats.org/officeDocument/2006/relationships/notesSlide" Target="../notesSlides/notesSlide10.xml"/><Relationship Id="rId16" Type="http://schemas.openxmlformats.org/officeDocument/2006/relationships/hyperlink" Target="http://www.esvbible.org/Hebrews+11.21/" TargetMode="External"/><Relationship Id="rId20" Type="http://schemas.openxmlformats.org/officeDocument/2006/relationships/hyperlink" Target="http://www.esvbible.org/Hebrews+11.23-28/" TargetMode="External"/><Relationship Id="rId29" Type="http://schemas.openxmlformats.org/officeDocument/2006/relationships/hyperlink" Target="http://www.esvbible.org/1+Samuel+12.11/" TargetMode="External"/><Relationship Id="rId1" Type="http://schemas.openxmlformats.org/officeDocument/2006/relationships/slideLayout" Target="../slideLayouts/slideLayout2.xml"/><Relationship Id="rId6" Type="http://schemas.openxmlformats.org/officeDocument/2006/relationships/hyperlink" Target="http://www.esvbible.org/Genesis+5.18-24/" TargetMode="External"/><Relationship Id="rId11" Type="http://schemas.openxmlformats.org/officeDocument/2006/relationships/hyperlink" Target="http://www.esvbible.org/Hebrews+11.11/" TargetMode="External"/><Relationship Id="rId24" Type="http://schemas.openxmlformats.org/officeDocument/2006/relationships/hyperlink" Target="http://www.esvbible.org/Hebrews+11.32/" TargetMode="External"/><Relationship Id="rId32" Type="http://schemas.openxmlformats.org/officeDocument/2006/relationships/hyperlink" Target="http://www.esvbible.org/2+Chronicles+35.18/" TargetMode="External"/><Relationship Id="rId5" Type="http://schemas.openxmlformats.org/officeDocument/2006/relationships/hyperlink" Target="http://www.esvbible.org/Hebrews+11.5/" TargetMode="External"/><Relationship Id="rId15" Type="http://schemas.openxmlformats.org/officeDocument/2006/relationships/hyperlink" Target="http://www.esvbible.org/Genesis+17-35/" TargetMode="External"/><Relationship Id="rId23" Type="http://schemas.openxmlformats.org/officeDocument/2006/relationships/hyperlink" Target="http://www.esvbible.org/Joshua+2.1%3B+Joshua+2.3%3B+Joshua+6.17-25/" TargetMode="External"/><Relationship Id="rId28" Type="http://schemas.openxmlformats.org/officeDocument/2006/relationships/hyperlink" Target="http://www.esvbible.org/Judges+11-12/" TargetMode="External"/><Relationship Id="rId10" Type="http://schemas.openxmlformats.org/officeDocument/2006/relationships/hyperlink" Target="http://www.esvbible.org/Genesis+12-25/" TargetMode="External"/><Relationship Id="rId19" Type="http://schemas.openxmlformats.org/officeDocument/2006/relationships/hyperlink" Target="http://www.esvbible.org/Genesis+37-50/" TargetMode="External"/><Relationship Id="rId31" Type="http://schemas.openxmlformats.org/officeDocument/2006/relationships/hyperlink" Target="http://www.esvbible.org/1+Chronicles+6%3B+1+Chronicles+9%3B+1+Chronicles+11%3B+1+Chronicles+26/" TargetMode="External"/><Relationship Id="rId4" Type="http://schemas.openxmlformats.org/officeDocument/2006/relationships/hyperlink" Target="http://www.esvbible.org/Genesis+4/" TargetMode="External"/><Relationship Id="rId9" Type="http://schemas.openxmlformats.org/officeDocument/2006/relationships/hyperlink" Target="http://www.esvbible.org/Hebrews+11.8-19/" TargetMode="External"/><Relationship Id="rId14" Type="http://schemas.openxmlformats.org/officeDocument/2006/relationships/hyperlink" Target="http://www.esvbible.org/Hebrews+11.17-20/" TargetMode="External"/><Relationship Id="rId22" Type="http://schemas.openxmlformats.org/officeDocument/2006/relationships/hyperlink" Target="http://www.esvbible.org/Hebrews+11.31/" TargetMode="External"/><Relationship Id="rId27" Type="http://schemas.openxmlformats.org/officeDocument/2006/relationships/hyperlink" Target="http://www.esvbible.org/Judges+13-16/" TargetMode="External"/><Relationship Id="rId30" Type="http://schemas.openxmlformats.org/officeDocument/2006/relationships/hyperlink" Target="http://www.esvbible.org/Ruth+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esvbible.org/Hebrews+12.2/" TargetMode="External"/><Relationship Id="rId13" Type="http://schemas.openxmlformats.org/officeDocument/2006/relationships/hyperlink" Target="http://www.esvbible.org/Hebrews+7.11/" TargetMode="External"/><Relationship Id="rId3" Type="http://schemas.openxmlformats.org/officeDocument/2006/relationships/hyperlink" Target="http://www.esvbible.org/Psalm+110.1/" TargetMode="External"/><Relationship Id="rId7" Type="http://schemas.openxmlformats.org/officeDocument/2006/relationships/hyperlink" Target="http://www.esvbible.org/Hebrews+10.12-13/" TargetMode="External"/><Relationship Id="rId12" Type="http://schemas.openxmlformats.org/officeDocument/2006/relationships/hyperlink" Target="http://www.esvbible.org/Hebrews+6.20/" TargetMode="External"/><Relationship Id="rId17" Type="http://schemas.openxmlformats.org/officeDocument/2006/relationships/hyperlink" Target="http://www.esvbible.org/Psalm+110/" TargetMode="External"/><Relationship Id="rId2" Type="http://schemas.openxmlformats.org/officeDocument/2006/relationships/notesSlide" Target="../notesSlides/notesSlide7.xml"/><Relationship Id="rId16" Type="http://schemas.openxmlformats.org/officeDocument/2006/relationships/hyperlink" Target="http://www.esvbible.org/Hebrews+7.21/" TargetMode="External"/><Relationship Id="rId1" Type="http://schemas.openxmlformats.org/officeDocument/2006/relationships/slideLayout" Target="../slideLayouts/slideLayout2.xml"/><Relationship Id="rId6" Type="http://schemas.openxmlformats.org/officeDocument/2006/relationships/hyperlink" Target="http://www.esvbible.org/Hebrews+8.1/" TargetMode="External"/><Relationship Id="rId11" Type="http://schemas.openxmlformats.org/officeDocument/2006/relationships/hyperlink" Target="http://www.esvbible.org/Hebrews+5.10/" TargetMode="External"/><Relationship Id="rId5" Type="http://schemas.openxmlformats.org/officeDocument/2006/relationships/hyperlink" Target="http://www.esvbible.org/Hebrews+1.13/" TargetMode="External"/><Relationship Id="rId15" Type="http://schemas.openxmlformats.org/officeDocument/2006/relationships/hyperlink" Target="http://www.esvbible.org/Hebrews+7.17/" TargetMode="External"/><Relationship Id="rId10" Type="http://schemas.openxmlformats.org/officeDocument/2006/relationships/hyperlink" Target="http://www.esvbible.org/Hebrews+5.6/" TargetMode="External"/><Relationship Id="rId4" Type="http://schemas.openxmlformats.org/officeDocument/2006/relationships/hyperlink" Target="http://www.esvbible.org/Hebrews+1.3/" TargetMode="External"/><Relationship Id="rId9" Type="http://schemas.openxmlformats.org/officeDocument/2006/relationships/hyperlink" Target="http://www.esvbible.org/Psalm+110.4/" TargetMode="External"/><Relationship Id="rId14" Type="http://schemas.openxmlformats.org/officeDocument/2006/relationships/hyperlink" Target="http://www.esvbible.org/Hebrews+7.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9F17-E6DC-9948-7C45-B53E2E27811E}"/>
              </a:ext>
            </a:extLst>
          </p:cNvPr>
          <p:cNvSpPr>
            <a:spLocks noGrp="1"/>
          </p:cNvSpPr>
          <p:nvPr>
            <p:ph type="ctrTitle"/>
          </p:nvPr>
        </p:nvSpPr>
        <p:spPr>
          <a:xfrm>
            <a:off x="685800" y="2621043"/>
            <a:ext cx="7772400" cy="1559719"/>
          </a:xfrm>
        </p:spPr>
        <p:txBody>
          <a:bodyPr anchor="t">
            <a:normAutofit fontScale="90000"/>
          </a:bodyPr>
          <a:lstStyle/>
          <a:p>
            <a:r>
              <a:rPr lang="en-US" sz="11500" spc="-150" dirty="0"/>
              <a:t>HEBREWS</a:t>
            </a:r>
          </a:p>
        </p:txBody>
      </p:sp>
      <p:sp>
        <p:nvSpPr>
          <p:cNvPr id="3" name="Subtitle 2">
            <a:extLst>
              <a:ext uri="{FF2B5EF4-FFF2-40B4-BE49-F238E27FC236}">
                <a16:creationId xmlns:a16="http://schemas.microsoft.com/office/drawing/2014/main" id="{82F00440-29BA-58CB-F94E-3197BCA7B755}"/>
              </a:ext>
            </a:extLst>
          </p:cNvPr>
          <p:cNvSpPr>
            <a:spLocks noGrp="1"/>
          </p:cNvSpPr>
          <p:nvPr>
            <p:ph type="subTitle" idx="1"/>
          </p:nvPr>
        </p:nvSpPr>
        <p:spPr>
          <a:xfrm>
            <a:off x="1143000" y="1995646"/>
            <a:ext cx="6858000" cy="775652"/>
          </a:xfrm>
        </p:spPr>
        <p:txBody>
          <a:bodyPr anchor="b">
            <a:normAutofit/>
          </a:bodyPr>
          <a:lstStyle/>
          <a:p>
            <a:r>
              <a:rPr lang="en-US" sz="4400" spc="400" dirty="0"/>
              <a:t>THE BOOK OF</a:t>
            </a:r>
          </a:p>
        </p:txBody>
      </p:sp>
      <p:cxnSp>
        <p:nvCxnSpPr>
          <p:cNvPr id="5" name="Straight Connector 4">
            <a:extLst>
              <a:ext uri="{FF2B5EF4-FFF2-40B4-BE49-F238E27FC236}">
                <a16:creationId xmlns:a16="http://schemas.microsoft.com/office/drawing/2014/main" id="{52D164B6-C3D3-5DFA-FFC1-E75ED7F0572D}"/>
              </a:ext>
            </a:extLst>
          </p:cNvPr>
          <p:cNvCxnSpPr/>
          <p:nvPr/>
        </p:nvCxnSpPr>
        <p:spPr>
          <a:xfrm>
            <a:off x="2148840" y="4180762"/>
            <a:ext cx="4960620" cy="0"/>
          </a:xfrm>
          <a:prstGeom prst="line">
            <a:avLst/>
          </a:prstGeom>
          <a:ln w="38100">
            <a:solidFill>
              <a:srgbClr val="F2E9B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AA63CD-EAF4-1D72-C6C7-E7C355F1C0D9}"/>
              </a:ext>
            </a:extLst>
          </p:cNvPr>
          <p:cNvSpPr txBox="1"/>
          <p:nvPr/>
        </p:nvSpPr>
        <p:spPr>
          <a:xfrm>
            <a:off x="0" y="4697730"/>
            <a:ext cx="9144000" cy="523220"/>
          </a:xfrm>
          <a:prstGeom prst="rect">
            <a:avLst/>
          </a:prstGeom>
          <a:solidFill>
            <a:srgbClr val="F2E9B4">
              <a:alpha val="85000"/>
            </a:srgbClr>
          </a:solidFill>
        </p:spPr>
        <p:txBody>
          <a:bodyPr wrap="square" rtlCol="0">
            <a:spAutoFit/>
          </a:bodyPr>
          <a:lstStyle/>
          <a:p>
            <a:pPr algn="ctr"/>
            <a:r>
              <a:rPr lang="en-US" sz="2800" b="1" i="1" dirty="0">
                <a:solidFill>
                  <a:schemeClr val="accent5">
                    <a:lumMod val="75000"/>
                  </a:schemeClr>
                </a:solidFill>
              </a:rPr>
              <a:t>“We have such a great high priest…”</a:t>
            </a:r>
          </a:p>
        </p:txBody>
      </p:sp>
    </p:spTree>
    <p:extLst>
      <p:ext uri="{BB962C8B-B14F-4D97-AF65-F5344CB8AC3E}">
        <p14:creationId xmlns:p14="http://schemas.microsoft.com/office/powerpoint/2010/main" val="3753672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9EC97B5-6406-6D41-055D-56B8F5BE37F2}"/>
              </a:ext>
            </a:extLst>
          </p:cNvPr>
          <p:cNvGraphicFramePr>
            <a:graphicFrameLocks noGrp="1"/>
          </p:cNvGraphicFramePr>
          <p:nvPr>
            <p:ph idx="1"/>
            <p:extLst>
              <p:ext uri="{D42A27DB-BD31-4B8C-83A1-F6EECF244321}">
                <p14:modId xmlns:p14="http://schemas.microsoft.com/office/powerpoint/2010/main" val="2206456367"/>
              </p:ext>
            </p:extLst>
          </p:nvPr>
        </p:nvGraphicFramePr>
        <p:xfrm>
          <a:off x="268795" y="256033"/>
          <a:ext cx="8606409" cy="5780795"/>
        </p:xfrm>
        <a:graphic>
          <a:graphicData uri="http://schemas.openxmlformats.org/drawingml/2006/table">
            <a:tbl>
              <a:tblPr firstRow="1" firstCol="1" bandRow="1">
                <a:tableStyleId>{5C22544A-7EE6-4342-B048-85BDC9FD1C3A}</a:tableStyleId>
              </a:tblPr>
              <a:tblGrid>
                <a:gridCol w="2868803">
                  <a:extLst>
                    <a:ext uri="{9D8B030D-6E8A-4147-A177-3AD203B41FA5}">
                      <a16:colId xmlns:a16="http://schemas.microsoft.com/office/drawing/2014/main" val="907848460"/>
                    </a:ext>
                  </a:extLst>
                </a:gridCol>
                <a:gridCol w="1668527">
                  <a:extLst>
                    <a:ext uri="{9D8B030D-6E8A-4147-A177-3AD203B41FA5}">
                      <a16:colId xmlns:a16="http://schemas.microsoft.com/office/drawing/2014/main" val="781969534"/>
                    </a:ext>
                  </a:extLst>
                </a:gridCol>
                <a:gridCol w="4069079">
                  <a:extLst>
                    <a:ext uri="{9D8B030D-6E8A-4147-A177-3AD203B41FA5}">
                      <a16:colId xmlns:a16="http://schemas.microsoft.com/office/drawing/2014/main" val="704660840"/>
                    </a:ext>
                  </a:extLst>
                </a:gridCol>
              </a:tblGrid>
              <a:tr h="684862">
                <a:tc>
                  <a:txBody>
                    <a:bodyPr/>
                    <a:lstStyle/>
                    <a:p>
                      <a:pPr marL="0" marR="0" algn="ctr">
                        <a:lnSpc>
                          <a:spcPct val="115000"/>
                        </a:lnSpc>
                        <a:spcBef>
                          <a:spcPts val="0"/>
                        </a:spcBef>
                        <a:spcAft>
                          <a:spcPts val="0"/>
                        </a:spcAft>
                      </a:pPr>
                      <a:r>
                        <a:rPr lang="en-US" sz="2000" dirty="0">
                          <a:solidFill>
                            <a:srgbClr val="F2E9B4"/>
                          </a:solidFill>
                          <a:effectLst/>
                        </a:rPr>
                        <a:t>Levitical High Priests</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ctr">
                        <a:lnSpc>
                          <a:spcPct val="115000"/>
                        </a:lnSpc>
                        <a:spcBef>
                          <a:spcPts val="0"/>
                        </a:spcBef>
                        <a:spcAft>
                          <a:spcPts val="0"/>
                        </a:spcAft>
                      </a:pPr>
                      <a:r>
                        <a:rPr lang="en-US" sz="2000" dirty="0">
                          <a:solidFill>
                            <a:srgbClr val="F2E9B4"/>
                          </a:solidFill>
                          <a:effectLst/>
                        </a:rPr>
                        <a:t>Reference</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ctr">
                        <a:lnSpc>
                          <a:spcPct val="115000"/>
                        </a:lnSpc>
                        <a:spcBef>
                          <a:spcPts val="0"/>
                        </a:spcBef>
                        <a:spcAft>
                          <a:spcPts val="0"/>
                        </a:spcAft>
                      </a:pPr>
                      <a:r>
                        <a:rPr lang="en-US" sz="2000" dirty="0">
                          <a:solidFill>
                            <a:srgbClr val="F2E9B4"/>
                          </a:solidFill>
                          <a:effectLst/>
                        </a:rPr>
                        <a:t>Jesus the High Priest</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extLst>
                  <a:ext uri="{0D108BD9-81ED-4DB2-BD59-A6C34878D82A}">
                    <a16:rowId xmlns:a16="http://schemas.microsoft.com/office/drawing/2014/main" val="4272681591"/>
                  </a:ext>
                </a:extLst>
              </a:tr>
              <a:tr h="684862">
                <a:tc>
                  <a:txBody>
                    <a:bodyPr/>
                    <a:lstStyle/>
                    <a:p>
                      <a:pPr marL="0" marR="0">
                        <a:lnSpc>
                          <a:spcPct val="115000"/>
                        </a:lnSpc>
                        <a:spcBef>
                          <a:spcPts val="0"/>
                        </a:spcBef>
                        <a:spcAft>
                          <a:spcPts val="0"/>
                        </a:spcAft>
                      </a:pPr>
                      <a:r>
                        <a:rPr lang="en-US" sz="1600" dirty="0">
                          <a:solidFill>
                            <a:srgbClr val="F2E9B4"/>
                          </a:solidFill>
                          <a:effectLst/>
                        </a:rPr>
                        <a:t>many in number</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l">
                        <a:lnSpc>
                          <a:spcPct val="115000"/>
                        </a:lnSpc>
                        <a:spcBef>
                          <a:spcPts val="0"/>
                        </a:spcBef>
                        <a:spcAft>
                          <a:spcPts val="0"/>
                        </a:spcAft>
                      </a:pPr>
                      <a:r>
                        <a:rPr lang="en-US" sz="2000" u="none" strike="noStrike" dirty="0">
                          <a:solidFill>
                            <a:schemeClr val="bg1"/>
                          </a:solidFill>
                          <a:effectLst/>
                          <a:hlinkClick r:id="rId3" tooltip="Hebrews 7:23-24">
                            <a:extLst>
                              <a:ext uri="{A12FA001-AC4F-418D-AE19-62706E023703}">
                                <ahyp:hlinkClr xmlns:ahyp="http://schemas.microsoft.com/office/drawing/2018/hyperlinkcolor" val="tx"/>
                              </a:ext>
                            </a:extLst>
                          </a:hlinkClick>
                        </a:rPr>
                        <a:t>7:23–24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one</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517946397"/>
                  </a:ext>
                </a:extLst>
              </a:tr>
              <a:tr h="684862">
                <a:tc>
                  <a:txBody>
                    <a:bodyPr/>
                    <a:lstStyle/>
                    <a:p>
                      <a:pPr marL="0" marR="0">
                        <a:lnSpc>
                          <a:spcPct val="115000"/>
                        </a:lnSpc>
                        <a:spcBef>
                          <a:spcPts val="0"/>
                        </a:spcBef>
                        <a:spcAft>
                          <a:spcPts val="0"/>
                        </a:spcAft>
                      </a:pPr>
                      <a:r>
                        <a:rPr lang="en-US" sz="1600" dirty="0">
                          <a:solidFill>
                            <a:srgbClr val="F2E9B4"/>
                          </a:solidFill>
                          <a:effectLst/>
                        </a:rPr>
                        <a:t>temporary</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3" tooltip="Hebrews 7:23-24">
                            <a:extLst>
                              <a:ext uri="{A12FA001-AC4F-418D-AE19-62706E023703}">
                                <ahyp:hlinkClr xmlns:ahyp="http://schemas.microsoft.com/office/drawing/2018/hyperlinkcolor" val="tx"/>
                              </a:ext>
                            </a:extLst>
                          </a:hlinkClick>
                        </a:rPr>
                        <a:t>7:23–24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permanent and eternal</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631737551"/>
                  </a:ext>
                </a:extLst>
              </a:tr>
              <a:tr h="937632">
                <a:tc>
                  <a:txBody>
                    <a:bodyPr/>
                    <a:lstStyle/>
                    <a:p>
                      <a:pPr marL="0" marR="0">
                        <a:lnSpc>
                          <a:spcPct val="115000"/>
                        </a:lnSpc>
                        <a:spcBef>
                          <a:spcPts val="0"/>
                        </a:spcBef>
                        <a:spcAft>
                          <a:spcPts val="0"/>
                        </a:spcAft>
                      </a:pPr>
                      <a:r>
                        <a:rPr lang="en-US" sz="1600" dirty="0">
                          <a:solidFill>
                            <a:srgbClr val="F2E9B4"/>
                          </a:solidFill>
                          <a:effectLst/>
                        </a:rPr>
                        <a:t>sinners who had to offer sacrifices for their “own sins”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4" tooltip="Hebrews 7:26-27">
                            <a:extLst>
                              <a:ext uri="{A12FA001-AC4F-418D-AE19-62706E023703}">
                                <ahyp:hlinkClr xmlns:ahyp="http://schemas.microsoft.com/office/drawing/2018/hyperlinkcolor" val="tx"/>
                              </a:ext>
                            </a:extLst>
                          </a:hlinkClick>
                        </a:rPr>
                        <a:t>7:26–27</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holy, innocent; offers sacrifice only for others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063558864"/>
                  </a:ext>
                </a:extLst>
              </a:tr>
              <a:tr h="684862">
                <a:tc>
                  <a:txBody>
                    <a:bodyPr/>
                    <a:lstStyle/>
                    <a:p>
                      <a:pPr marL="0" marR="0">
                        <a:lnSpc>
                          <a:spcPct val="115000"/>
                        </a:lnSpc>
                        <a:spcBef>
                          <a:spcPts val="0"/>
                        </a:spcBef>
                        <a:spcAft>
                          <a:spcPts val="0"/>
                        </a:spcAft>
                      </a:pPr>
                      <a:r>
                        <a:rPr lang="en-US" sz="1600" dirty="0">
                          <a:solidFill>
                            <a:srgbClr val="F2E9B4"/>
                          </a:solidFill>
                          <a:effectLst/>
                        </a:rPr>
                        <a:t>had to sacrifice “daily”</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5" tooltip="Hebrews 7:27">
                            <a:extLst>
                              <a:ext uri="{A12FA001-AC4F-418D-AE19-62706E023703}">
                                <ahyp:hlinkClr xmlns:ahyp="http://schemas.microsoft.com/office/drawing/2018/hyperlinkcolor" val="tx"/>
                              </a:ext>
                            </a:extLst>
                          </a:hlinkClick>
                        </a:rPr>
                        <a:t>7:27</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sacrificed “once for all”</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535748536"/>
                  </a:ext>
                </a:extLst>
              </a:tr>
              <a:tr h="684862">
                <a:tc>
                  <a:txBody>
                    <a:bodyPr/>
                    <a:lstStyle/>
                    <a:p>
                      <a:pPr marL="0" marR="0">
                        <a:lnSpc>
                          <a:spcPct val="115000"/>
                        </a:lnSpc>
                        <a:spcBef>
                          <a:spcPts val="0"/>
                        </a:spcBef>
                        <a:spcAft>
                          <a:spcPts val="0"/>
                        </a:spcAft>
                      </a:pPr>
                      <a:r>
                        <a:rPr lang="en-US" sz="1600" dirty="0">
                          <a:solidFill>
                            <a:srgbClr val="F2E9B4"/>
                          </a:solidFill>
                          <a:effectLst/>
                        </a:rPr>
                        <a:t>offered sacrificial animals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6" tooltip="Hebrews 7:27; Hebrews 9:11-14">
                            <a:extLst>
                              <a:ext uri="{A12FA001-AC4F-418D-AE19-62706E023703}">
                                <ahyp:hlinkClr xmlns:ahyp="http://schemas.microsoft.com/office/drawing/2018/hyperlinkcolor" val="tx"/>
                              </a:ext>
                            </a:extLst>
                          </a:hlinkClick>
                        </a:rPr>
                        <a:t>7:27; 9:11–14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“offered up himself”</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4371089"/>
                  </a:ext>
                </a:extLst>
              </a:tr>
              <a:tr h="1348486">
                <a:tc>
                  <a:txBody>
                    <a:bodyPr/>
                    <a:lstStyle/>
                    <a:p>
                      <a:pPr marL="0" marR="0">
                        <a:lnSpc>
                          <a:spcPct val="115000"/>
                        </a:lnSpc>
                        <a:spcBef>
                          <a:spcPts val="0"/>
                        </a:spcBef>
                        <a:spcAft>
                          <a:spcPts val="0"/>
                        </a:spcAft>
                      </a:pPr>
                      <a:r>
                        <a:rPr lang="en-US" sz="1600" dirty="0">
                          <a:solidFill>
                            <a:srgbClr val="F2E9B4"/>
                          </a:solidFill>
                          <a:effectLst/>
                        </a:rPr>
                        <a:t>entered the holy places through a man-made tent and by means of the blood of goats and calves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7" tooltip="Hebrews 9:11-12">
                            <a:extLst>
                              <a:ext uri="{A12FA001-AC4F-418D-AE19-62706E023703}">
                                <ahyp:hlinkClr xmlns:ahyp="http://schemas.microsoft.com/office/drawing/2018/hyperlinkcolor" val="tx"/>
                              </a:ext>
                            </a:extLst>
                          </a:hlinkClick>
                        </a:rPr>
                        <a:t>9:11–12</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entered the holy place of the presence of God and by means of his own blood</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584205508"/>
                  </a:ext>
                </a:extLst>
              </a:tr>
            </a:tbl>
          </a:graphicData>
        </a:graphic>
      </p:graphicFrame>
      <p:sp>
        <p:nvSpPr>
          <p:cNvPr id="5" name="Rectangle 1">
            <a:extLst>
              <a:ext uri="{FF2B5EF4-FFF2-40B4-BE49-F238E27FC236}">
                <a16:creationId xmlns:a16="http://schemas.microsoft.com/office/drawing/2014/main" id="{EDDA71C9-586B-31A4-06E8-C4D6B4DD5F23}"/>
              </a:ext>
            </a:extLst>
          </p:cNvPr>
          <p:cNvSpPr>
            <a:spLocks noChangeArrowheads="1"/>
          </p:cNvSpPr>
          <p:nvPr/>
        </p:nvSpPr>
        <p:spPr bwMode="auto">
          <a:xfrm>
            <a:off x="201930" y="6212841"/>
            <a:ext cx="5573962"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2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Differences between Levitical High Priests and Jesus the High Priest</a:t>
            </a:r>
            <a:endParaRPr lang="en-US" altLang="en-US" sz="900" dirty="0">
              <a:solidFill>
                <a:srgbClr val="F2E9B4"/>
              </a:solidFill>
            </a:endParaRPr>
          </a:p>
          <a:p>
            <a:pPr eaLnBrk="0" fontAlgn="base" hangingPunct="0">
              <a:spcBef>
                <a:spcPct val="0"/>
              </a:spcBef>
              <a:spcAft>
                <a:spcPct val="0"/>
              </a:spcAft>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7506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19171A-9260-B168-4F83-F20ACC9C1E42}"/>
              </a:ext>
            </a:extLst>
          </p:cNvPr>
          <p:cNvSpPr/>
          <p:nvPr/>
        </p:nvSpPr>
        <p:spPr>
          <a:xfrm>
            <a:off x="0" y="-2232"/>
            <a:ext cx="9144000" cy="6860232"/>
          </a:xfrm>
          <a:prstGeom prst="rect">
            <a:avLst/>
          </a:prstGeom>
          <a:solidFill>
            <a:schemeClr val="tx1">
              <a:lumMod val="95000"/>
              <a:lumOff val="5000"/>
              <a:alpha val="38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5C9C453-B743-D127-8C2F-A91F410E636E}"/>
              </a:ext>
            </a:extLst>
          </p:cNvPr>
          <p:cNvGraphicFramePr>
            <a:graphicFrameLocks noGrp="1"/>
          </p:cNvGraphicFramePr>
          <p:nvPr>
            <p:ph idx="1"/>
            <p:extLst>
              <p:ext uri="{D42A27DB-BD31-4B8C-83A1-F6EECF244321}">
                <p14:modId xmlns:p14="http://schemas.microsoft.com/office/powerpoint/2010/main" val="3811416114"/>
              </p:ext>
            </p:extLst>
          </p:nvPr>
        </p:nvGraphicFramePr>
        <p:xfrm>
          <a:off x="422910" y="459433"/>
          <a:ext cx="8298180" cy="5513831"/>
        </p:xfrm>
        <a:graphic>
          <a:graphicData uri="http://schemas.openxmlformats.org/drawingml/2006/table">
            <a:tbl>
              <a:tblPr firstRow="1" firstCol="1" bandRow="1">
                <a:tableStyleId>{5C22544A-7EE6-4342-B048-85BDC9FD1C3A}</a:tableStyleId>
              </a:tblPr>
              <a:tblGrid>
                <a:gridCol w="1428750">
                  <a:extLst>
                    <a:ext uri="{9D8B030D-6E8A-4147-A177-3AD203B41FA5}">
                      <a16:colId xmlns:a16="http://schemas.microsoft.com/office/drawing/2014/main" val="665033635"/>
                    </a:ext>
                  </a:extLst>
                </a:gridCol>
                <a:gridCol w="6869430">
                  <a:extLst>
                    <a:ext uri="{9D8B030D-6E8A-4147-A177-3AD203B41FA5}">
                      <a16:colId xmlns:a16="http://schemas.microsoft.com/office/drawing/2014/main" val="1675747245"/>
                    </a:ext>
                  </a:extLst>
                </a:gridCol>
              </a:tblGrid>
              <a:tr h="621211">
                <a:tc>
                  <a:txBody>
                    <a:bodyPr/>
                    <a:lstStyle/>
                    <a:p>
                      <a:pPr marL="0" marR="0">
                        <a:lnSpc>
                          <a:spcPct val="115000"/>
                        </a:lnSpc>
                        <a:spcBef>
                          <a:spcPts val="0"/>
                        </a:spcBef>
                        <a:spcAft>
                          <a:spcPts val="0"/>
                        </a:spcAft>
                      </a:pPr>
                      <a:r>
                        <a:rPr lang="en-US" sz="2400" u="none" strike="noStrike" dirty="0">
                          <a:solidFill>
                            <a:srgbClr val="F2E9B4"/>
                          </a:solidFill>
                          <a:effectLst/>
                          <a:hlinkClick r:id="rId4" tooltip="Hebrews 2:1-4">
                            <a:extLst>
                              <a:ext uri="{A12FA001-AC4F-418D-AE19-62706E023703}">
                                <ahyp:hlinkClr xmlns:ahyp="http://schemas.microsoft.com/office/drawing/2018/hyperlinkcolor" val="tx"/>
                              </a:ext>
                            </a:extLst>
                          </a:hlinkClick>
                        </a:rPr>
                        <a:t>2:1–4</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b="0" dirty="0">
                          <a:solidFill>
                            <a:schemeClr val="bg1"/>
                          </a:solidFill>
                          <a:effectLst/>
                        </a:rPr>
                        <a:t>how shall we escape if we neglect such a great salvation? (</a:t>
                      </a:r>
                      <a:r>
                        <a:rPr lang="en-US" sz="1800" b="0" u="none" strike="noStrike" dirty="0">
                          <a:solidFill>
                            <a:schemeClr val="bg1"/>
                          </a:solidFill>
                          <a:effectLst/>
                          <a:hlinkClick r:id="rId5" tooltip="Hebrews 2:3">
                            <a:extLst>
                              <a:ext uri="{A12FA001-AC4F-418D-AE19-62706E023703}">
                                <ahyp:hlinkClr xmlns:ahyp="http://schemas.microsoft.com/office/drawing/2018/hyperlinkcolor" val="tx"/>
                              </a:ext>
                            </a:extLst>
                          </a:hlinkClick>
                        </a:rPr>
                        <a:t>v. 3</a:t>
                      </a:r>
                      <a:r>
                        <a:rPr lang="en-US" sz="1800" b="0" dirty="0">
                          <a:solidFill>
                            <a:schemeClr val="bg1"/>
                          </a:solidFill>
                          <a:effectLst/>
                        </a:rPr>
                        <a:t>).</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70777523"/>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6" tooltip="Hebrews 3:7-18">
                            <a:extLst>
                              <a:ext uri="{A12FA001-AC4F-418D-AE19-62706E023703}">
                                <ahyp:hlinkClr xmlns:ahyp="http://schemas.microsoft.com/office/drawing/2018/hyperlinkcolor" val="tx"/>
                              </a:ext>
                            </a:extLst>
                          </a:hlinkClick>
                        </a:rPr>
                        <a:t>3:7–18</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do not harden your hearts. … Take care, brothers, lest there be in any of you an evil, unbelieving heart, leading you to fall away from the living God (</a:t>
                      </a:r>
                      <a:r>
                        <a:rPr lang="en-US" sz="1800" u="none" strike="noStrike" dirty="0">
                          <a:solidFill>
                            <a:schemeClr val="bg1"/>
                          </a:solidFill>
                          <a:effectLst/>
                          <a:hlinkClick r:id="rId7" tooltip="Hebrews 3:8-13">
                            <a:extLst>
                              <a:ext uri="{A12FA001-AC4F-418D-AE19-62706E023703}">
                                <ahyp:hlinkClr xmlns:ahyp="http://schemas.microsoft.com/office/drawing/2018/hyperlinkcolor" val="tx"/>
                              </a:ext>
                            </a:extLst>
                          </a:hlinkClick>
                        </a:rPr>
                        <a:t>vv. 8–13</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713077220"/>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8" tooltip="Hebrews 6:4-8">
                            <a:extLst>
                              <a:ext uri="{A12FA001-AC4F-418D-AE19-62706E023703}">
                                <ahyp:hlinkClr xmlns:ahyp="http://schemas.microsoft.com/office/drawing/2018/hyperlinkcolor" val="tx"/>
                              </a:ext>
                            </a:extLst>
                          </a:hlinkClick>
                        </a:rPr>
                        <a:t>6:4–8</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For it is impossible, in the case of those who have once been enlightened … and then have fallen away, to restore them again to repentance (</a:t>
                      </a:r>
                      <a:r>
                        <a:rPr lang="en-US" sz="1800" u="none" strike="noStrike" dirty="0">
                          <a:solidFill>
                            <a:schemeClr val="bg1"/>
                          </a:solidFill>
                          <a:effectLst/>
                          <a:hlinkClick r:id="rId9" tooltip="Hebrews 6:4-6">
                            <a:extLst>
                              <a:ext uri="{A12FA001-AC4F-418D-AE19-62706E023703}">
                                <ahyp:hlinkClr xmlns:ahyp="http://schemas.microsoft.com/office/drawing/2018/hyperlinkcolor" val="tx"/>
                              </a:ext>
                            </a:extLst>
                          </a:hlinkClick>
                        </a:rPr>
                        <a:t>vv. 4–6</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019754148"/>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10" tooltip="Hebrews 10:26-31">
                            <a:extLst>
                              <a:ext uri="{A12FA001-AC4F-418D-AE19-62706E023703}">
                                <ahyp:hlinkClr xmlns:ahyp="http://schemas.microsoft.com/office/drawing/2018/hyperlinkcolor" val="tx"/>
                              </a:ext>
                            </a:extLst>
                          </a:hlinkClick>
                        </a:rPr>
                        <a:t>10:26–31</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For if we go on sinning deliberately … there no longer remains a sacrifice for sins… . How much worse punishment … will be deserved … ? (</a:t>
                      </a:r>
                      <a:r>
                        <a:rPr lang="en-US" sz="1800" u="none" strike="noStrike" dirty="0">
                          <a:solidFill>
                            <a:schemeClr val="bg1"/>
                          </a:solidFill>
                          <a:effectLst/>
                          <a:hlinkClick r:id="rId11" tooltip="Hebrews 10:26; Hebrews 10:29">
                            <a:extLst>
                              <a:ext uri="{A12FA001-AC4F-418D-AE19-62706E023703}">
                                <ahyp:hlinkClr xmlns:ahyp="http://schemas.microsoft.com/office/drawing/2018/hyperlinkcolor" val="tx"/>
                              </a:ext>
                            </a:extLst>
                          </a:hlinkClick>
                        </a:rPr>
                        <a:t>vv. 26, 29</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135009791"/>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12" tooltip="Hebrews 12:25-29">
                            <a:extLst>
                              <a:ext uri="{A12FA001-AC4F-418D-AE19-62706E023703}">
                                <ahyp:hlinkClr xmlns:ahyp="http://schemas.microsoft.com/office/drawing/2018/hyperlinkcolor" val="tx"/>
                              </a:ext>
                            </a:extLst>
                          </a:hlinkClick>
                        </a:rPr>
                        <a:t>12:25–29</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See that you do not refuse him who is speaking. For if they did not escape … much less will we (</a:t>
                      </a:r>
                      <a:r>
                        <a:rPr lang="en-US" sz="1800" u="none" strike="noStrike" dirty="0">
                          <a:solidFill>
                            <a:schemeClr val="bg1"/>
                          </a:solidFill>
                          <a:effectLst/>
                          <a:hlinkClick r:id="rId13" tooltip="Hebrews 12:25">
                            <a:extLst>
                              <a:ext uri="{A12FA001-AC4F-418D-AE19-62706E023703}">
                                <ahyp:hlinkClr xmlns:ahyp="http://schemas.microsoft.com/office/drawing/2018/hyperlinkcolor" val="tx"/>
                              </a:ext>
                            </a:extLst>
                          </a:hlinkClick>
                        </a:rPr>
                        <a:t>v. 25</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3446694831"/>
                  </a:ext>
                </a:extLst>
              </a:tr>
            </a:tbl>
          </a:graphicData>
        </a:graphic>
      </p:graphicFrame>
      <p:sp>
        <p:nvSpPr>
          <p:cNvPr id="5" name="Rectangle 1">
            <a:extLst>
              <a:ext uri="{FF2B5EF4-FFF2-40B4-BE49-F238E27FC236}">
                <a16:creationId xmlns:a16="http://schemas.microsoft.com/office/drawing/2014/main" id="{E2B923B3-0D88-5871-784E-BEED087D559F}"/>
              </a:ext>
            </a:extLst>
          </p:cNvPr>
          <p:cNvSpPr>
            <a:spLocks noChangeArrowheads="1"/>
          </p:cNvSpPr>
          <p:nvPr/>
        </p:nvSpPr>
        <p:spPr bwMode="auto">
          <a:xfrm>
            <a:off x="422910" y="6216857"/>
            <a:ext cx="2770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Warning Passages in Hebrews</a:t>
            </a:r>
            <a:endParaRPr lang="en-US" altLang="en-US" sz="900" dirty="0">
              <a:solidFill>
                <a:srgbClr val="F2E9B4"/>
              </a:solidFill>
            </a:endParaRPr>
          </a:p>
          <a:p>
            <a:pPr eaLnBrk="0" fontAlgn="base" hangingPunct="0">
              <a:spcBef>
                <a:spcPct val="0"/>
              </a:spcBef>
              <a:spcAft>
                <a:spcPct val="0"/>
              </a:spcAft>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534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F42E58-8EA4-A8F5-C7D5-77B667196951}"/>
              </a:ext>
            </a:extLst>
          </p:cNvPr>
          <p:cNvSpPr/>
          <p:nvPr/>
        </p:nvSpPr>
        <p:spPr>
          <a:xfrm>
            <a:off x="0" y="-2232"/>
            <a:ext cx="9144000" cy="6860232"/>
          </a:xfrm>
          <a:prstGeom prst="rect">
            <a:avLst/>
          </a:prstGeom>
          <a:solidFill>
            <a:schemeClr val="tx1">
              <a:lumMod val="95000"/>
              <a:lumOff val="5000"/>
              <a:alpha val="38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A29D019-A710-2F95-7861-D61A9EB44F70}"/>
              </a:ext>
            </a:extLst>
          </p:cNvPr>
          <p:cNvGraphicFramePr>
            <a:graphicFrameLocks noGrp="1"/>
          </p:cNvGraphicFramePr>
          <p:nvPr>
            <p:ph idx="1"/>
            <p:extLst>
              <p:ext uri="{D42A27DB-BD31-4B8C-83A1-F6EECF244321}">
                <p14:modId xmlns:p14="http://schemas.microsoft.com/office/powerpoint/2010/main" val="229370289"/>
              </p:ext>
            </p:extLst>
          </p:nvPr>
        </p:nvGraphicFramePr>
        <p:xfrm>
          <a:off x="91440" y="119713"/>
          <a:ext cx="8961120" cy="6358255"/>
        </p:xfrm>
        <a:graphic>
          <a:graphicData uri="http://schemas.openxmlformats.org/drawingml/2006/table">
            <a:tbl>
              <a:tblPr firstRow="1" firstCol="1" bandRow="1">
                <a:tableStyleId>{5C22544A-7EE6-4342-B048-85BDC9FD1C3A}</a:tableStyleId>
              </a:tblPr>
              <a:tblGrid>
                <a:gridCol w="2128744">
                  <a:extLst>
                    <a:ext uri="{9D8B030D-6E8A-4147-A177-3AD203B41FA5}">
                      <a16:colId xmlns:a16="http://schemas.microsoft.com/office/drawing/2014/main" val="1895568029"/>
                    </a:ext>
                  </a:extLst>
                </a:gridCol>
                <a:gridCol w="1784576">
                  <a:extLst>
                    <a:ext uri="{9D8B030D-6E8A-4147-A177-3AD203B41FA5}">
                      <a16:colId xmlns:a16="http://schemas.microsoft.com/office/drawing/2014/main" val="3140336741"/>
                    </a:ext>
                  </a:extLst>
                </a:gridCol>
                <a:gridCol w="5047800">
                  <a:extLst>
                    <a:ext uri="{9D8B030D-6E8A-4147-A177-3AD203B41FA5}">
                      <a16:colId xmlns:a16="http://schemas.microsoft.com/office/drawing/2014/main" val="261910785"/>
                    </a:ext>
                  </a:extLst>
                </a:gridCol>
              </a:tblGrid>
              <a:tr h="304930">
                <a:tc>
                  <a:txBody>
                    <a:bodyPr/>
                    <a:lstStyle/>
                    <a:p>
                      <a:pPr marL="0" marR="0" algn="ctr">
                        <a:lnSpc>
                          <a:spcPct val="115000"/>
                        </a:lnSpc>
                        <a:spcBef>
                          <a:spcPts val="0"/>
                        </a:spcBef>
                        <a:spcAft>
                          <a:spcPts val="0"/>
                        </a:spcAft>
                      </a:pPr>
                      <a:r>
                        <a:rPr lang="en-US" sz="1600" dirty="0">
                          <a:solidFill>
                            <a:srgbClr val="F2E9B4"/>
                          </a:solidFill>
                          <a:effectLst/>
                        </a:rPr>
                        <a:t>OT person of faith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gn="ctr">
                        <a:lnSpc>
                          <a:spcPct val="115000"/>
                        </a:lnSpc>
                        <a:spcBef>
                          <a:spcPts val="0"/>
                        </a:spcBef>
                        <a:spcAft>
                          <a:spcPts val="0"/>
                        </a:spcAft>
                      </a:pPr>
                      <a:r>
                        <a:rPr lang="en-US" sz="1600" dirty="0">
                          <a:solidFill>
                            <a:srgbClr val="F2E9B4"/>
                          </a:solidFill>
                          <a:effectLst/>
                        </a:rPr>
                        <a:t>Ref. in </a:t>
                      </a:r>
                      <a:r>
                        <a:rPr lang="en-US" sz="1600" u="none" strike="noStrike" dirty="0">
                          <a:solidFill>
                            <a:srgbClr val="F2E9B4"/>
                          </a:solidFill>
                          <a:effectLst/>
                        </a:rPr>
                        <a:t>Heb. 11</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gn="ctr">
                        <a:lnSpc>
                          <a:spcPct val="115000"/>
                        </a:lnSpc>
                        <a:spcBef>
                          <a:spcPts val="0"/>
                        </a:spcBef>
                        <a:spcAft>
                          <a:spcPts val="0"/>
                        </a:spcAft>
                      </a:pPr>
                      <a:r>
                        <a:rPr lang="en-US" sz="1600" dirty="0">
                          <a:solidFill>
                            <a:srgbClr val="F2E9B4"/>
                          </a:solidFill>
                          <a:effectLst/>
                        </a:rPr>
                        <a:t>Reference in OT</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extLst>
                  <a:ext uri="{0D108BD9-81ED-4DB2-BD59-A6C34878D82A}">
                    <a16:rowId xmlns:a16="http://schemas.microsoft.com/office/drawing/2014/main" val="1991711471"/>
                  </a:ext>
                </a:extLst>
              </a:tr>
              <a:tr h="304930">
                <a:tc>
                  <a:txBody>
                    <a:bodyPr/>
                    <a:lstStyle/>
                    <a:p>
                      <a:pPr marL="0" marR="0">
                        <a:lnSpc>
                          <a:spcPct val="115000"/>
                        </a:lnSpc>
                        <a:spcBef>
                          <a:spcPts val="0"/>
                        </a:spcBef>
                        <a:spcAft>
                          <a:spcPts val="0"/>
                        </a:spcAft>
                      </a:pPr>
                      <a:r>
                        <a:rPr lang="en-US" sz="1600" dirty="0">
                          <a:solidFill>
                            <a:srgbClr val="F2E9B4"/>
                          </a:solidFill>
                          <a:effectLst/>
                        </a:rPr>
                        <a:t>Abel</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3" tooltip="Hebrews 11:4">
                            <a:extLst>
                              <a:ext uri="{A12FA001-AC4F-418D-AE19-62706E023703}">
                                <ahyp:hlinkClr xmlns:ahyp="http://schemas.microsoft.com/office/drawing/2018/hyperlinkcolor" val="tx"/>
                              </a:ext>
                            </a:extLst>
                          </a:hlinkClick>
                        </a:rPr>
                        <a:t>11:4</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4" tooltip="Genesis 4">
                            <a:extLst>
                              <a:ext uri="{A12FA001-AC4F-418D-AE19-62706E023703}">
                                <ahyp:hlinkClr xmlns:ahyp="http://schemas.microsoft.com/office/drawing/2018/hyperlinkcolor" val="tx"/>
                              </a:ext>
                            </a:extLst>
                          </a:hlinkClick>
                        </a:rPr>
                        <a:t>Genesis 4</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48948594"/>
                  </a:ext>
                </a:extLst>
              </a:tr>
              <a:tr h="304930">
                <a:tc>
                  <a:txBody>
                    <a:bodyPr/>
                    <a:lstStyle/>
                    <a:p>
                      <a:pPr marL="0" marR="0">
                        <a:lnSpc>
                          <a:spcPct val="115000"/>
                        </a:lnSpc>
                        <a:spcBef>
                          <a:spcPts val="0"/>
                        </a:spcBef>
                        <a:spcAft>
                          <a:spcPts val="0"/>
                        </a:spcAft>
                      </a:pPr>
                      <a:r>
                        <a:rPr lang="en-US" sz="1600" dirty="0">
                          <a:solidFill>
                            <a:srgbClr val="F2E9B4"/>
                          </a:solidFill>
                          <a:effectLst/>
                        </a:rPr>
                        <a:t>Enoch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5" tooltip="Hebrews 11:5">
                            <a:extLst>
                              <a:ext uri="{A12FA001-AC4F-418D-AE19-62706E023703}">
                                <ahyp:hlinkClr xmlns:ahyp="http://schemas.microsoft.com/office/drawing/2018/hyperlinkcolor" val="tx"/>
                              </a:ext>
                            </a:extLst>
                          </a:hlinkClick>
                        </a:rPr>
                        <a:t>11:5</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6" tooltip="Genesis 5:18-24">
                            <a:extLst>
                              <a:ext uri="{A12FA001-AC4F-418D-AE19-62706E023703}">
                                <ahyp:hlinkClr xmlns:ahyp="http://schemas.microsoft.com/office/drawing/2018/hyperlinkcolor" val="tx"/>
                              </a:ext>
                            </a:extLst>
                          </a:hlinkClick>
                        </a:rPr>
                        <a:t>Gen. 5:18–24</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753737374"/>
                  </a:ext>
                </a:extLst>
              </a:tr>
              <a:tr h="304930">
                <a:tc>
                  <a:txBody>
                    <a:bodyPr/>
                    <a:lstStyle/>
                    <a:p>
                      <a:pPr marL="0" marR="0">
                        <a:lnSpc>
                          <a:spcPct val="115000"/>
                        </a:lnSpc>
                        <a:spcBef>
                          <a:spcPts val="0"/>
                        </a:spcBef>
                        <a:spcAft>
                          <a:spcPts val="0"/>
                        </a:spcAft>
                      </a:pPr>
                      <a:r>
                        <a:rPr lang="en-US" sz="1600" dirty="0">
                          <a:solidFill>
                            <a:srgbClr val="F2E9B4"/>
                          </a:solidFill>
                          <a:effectLst/>
                        </a:rPr>
                        <a:t>Noah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7" tooltip="Hebrews 11:7">
                            <a:extLst>
                              <a:ext uri="{A12FA001-AC4F-418D-AE19-62706E023703}">
                                <ahyp:hlinkClr xmlns:ahyp="http://schemas.microsoft.com/office/drawing/2018/hyperlinkcolor" val="tx"/>
                              </a:ext>
                            </a:extLst>
                          </a:hlinkClick>
                        </a:rPr>
                        <a:t>11:7</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8" tooltip="Genesis 5:29-10:32">
                            <a:extLst>
                              <a:ext uri="{A12FA001-AC4F-418D-AE19-62706E023703}">
                                <ahyp:hlinkClr xmlns:ahyp="http://schemas.microsoft.com/office/drawing/2018/hyperlinkcolor" val="tx"/>
                              </a:ext>
                            </a:extLst>
                          </a:hlinkClick>
                        </a:rPr>
                        <a:t>Gen. 5:29–10:32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944433683"/>
                  </a:ext>
                </a:extLst>
              </a:tr>
              <a:tr h="304930">
                <a:tc>
                  <a:txBody>
                    <a:bodyPr/>
                    <a:lstStyle/>
                    <a:p>
                      <a:pPr marL="0" marR="0">
                        <a:lnSpc>
                          <a:spcPct val="115000"/>
                        </a:lnSpc>
                        <a:spcBef>
                          <a:spcPts val="0"/>
                        </a:spcBef>
                        <a:spcAft>
                          <a:spcPts val="0"/>
                        </a:spcAft>
                      </a:pPr>
                      <a:r>
                        <a:rPr lang="en-US" sz="1600" dirty="0">
                          <a:solidFill>
                            <a:srgbClr val="F2E9B4"/>
                          </a:solidFill>
                          <a:effectLst/>
                        </a:rPr>
                        <a:t>Abraham</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9" tooltip="Hebrews 11:8-19">
                            <a:extLst>
                              <a:ext uri="{A12FA001-AC4F-418D-AE19-62706E023703}">
                                <ahyp:hlinkClr xmlns:ahyp="http://schemas.microsoft.com/office/drawing/2018/hyperlinkcolor" val="tx"/>
                              </a:ext>
                            </a:extLst>
                          </a:hlinkClick>
                        </a:rPr>
                        <a:t>11:8–19</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10" tooltip="Genesis 12-25">
                            <a:extLst>
                              <a:ext uri="{A12FA001-AC4F-418D-AE19-62706E023703}">
                                <ahyp:hlinkClr xmlns:ahyp="http://schemas.microsoft.com/office/drawing/2018/hyperlinkcolor" val="tx"/>
                              </a:ext>
                            </a:extLst>
                          </a:hlinkClick>
                        </a:rPr>
                        <a:t>Genesis 12–25</a:t>
                      </a:r>
                      <a:r>
                        <a:rPr lang="en-US" sz="1600">
                          <a:solidFill>
                            <a:schemeClr val="bg1"/>
                          </a:solidFill>
                          <a:effectLst/>
                        </a:rPr>
                        <a:t>;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039658991"/>
                  </a:ext>
                </a:extLst>
              </a:tr>
              <a:tr h="304930">
                <a:tc>
                  <a:txBody>
                    <a:bodyPr/>
                    <a:lstStyle/>
                    <a:p>
                      <a:pPr marL="0" marR="0">
                        <a:lnSpc>
                          <a:spcPct val="115000"/>
                        </a:lnSpc>
                        <a:spcBef>
                          <a:spcPts val="0"/>
                        </a:spcBef>
                        <a:spcAft>
                          <a:spcPts val="0"/>
                        </a:spcAft>
                      </a:pPr>
                      <a:r>
                        <a:rPr lang="en-US" sz="1600" dirty="0">
                          <a:solidFill>
                            <a:srgbClr val="F2E9B4"/>
                          </a:solidFill>
                          <a:effectLst/>
                        </a:rPr>
                        <a:t>Sarah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1" tooltip="Hebrews 11:11">
                            <a:extLst>
                              <a:ext uri="{A12FA001-AC4F-418D-AE19-62706E023703}">
                                <ahyp:hlinkClr xmlns:ahyp="http://schemas.microsoft.com/office/drawing/2018/hyperlinkcolor" val="tx"/>
                              </a:ext>
                            </a:extLst>
                          </a:hlinkClick>
                        </a:rPr>
                        <a:t>11:11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2" tooltip="Genesis 12-23">
                            <a:extLst>
                              <a:ext uri="{A12FA001-AC4F-418D-AE19-62706E023703}">
                                <ahyp:hlinkClr xmlns:ahyp="http://schemas.microsoft.com/office/drawing/2018/hyperlinkcolor" val="tx"/>
                              </a:ext>
                            </a:extLst>
                          </a:hlinkClick>
                        </a:rPr>
                        <a:t>Genesis 12–23</a:t>
                      </a:r>
                      <a:r>
                        <a:rPr lang="en-US" sz="1600" dirty="0">
                          <a:solidFill>
                            <a:schemeClr val="bg1"/>
                          </a:solidFill>
                          <a:effectLst/>
                        </a:rPr>
                        <a:t>; </a:t>
                      </a:r>
                      <a:r>
                        <a:rPr lang="en-US" sz="1600" u="none" strike="noStrike" dirty="0">
                          <a:solidFill>
                            <a:schemeClr val="bg1"/>
                          </a:solidFill>
                          <a:effectLst/>
                          <a:hlinkClick r:id="rId13" tooltip="Isaiah 51:2">
                            <a:extLst>
                              <a:ext uri="{A12FA001-AC4F-418D-AE19-62706E023703}">
                                <ahyp:hlinkClr xmlns:ahyp="http://schemas.microsoft.com/office/drawing/2018/hyperlinkcolor" val="tx"/>
                              </a:ext>
                            </a:extLst>
                          </a:hlinkClick>
                        </a:rPr>
                        <a:t>Isa. 51:2</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88596877"/>
                  </a:ext>
                </a:extLst>
              </a:tr>
              <a:tr h="304930">
                <a:tc>
                  <a:txBody>
                    <a:bodyPr/>
                    <a:lstStyle/>
                    <a:p>
                      <a:pPr marL="0" marR="0">
                        <a:lnSpc>
                          <a:spcPct val="115000"/>
                        </a:lnSpc>
                        <a:spcBef>
                          <a:spcPts val="0"/>
                        </a:spcBef>
                        <a:spcAft>
                          <a:spcPts val="0"/>
                        </a:spcAft>
                      </a:pPr>
                      <a:r>
                        <a:rPr lang="en-US" sz="1600">
                          <a:solidFill>
                            <a:srgbClr val="F2E9B4"/>
                          </a:solidFill>
                          <a:effectLst/>
                        </a:rPr>
                        <a:t>Isaac</a:t>
                      </a:r>
                      <a:endParaRPr lang="en-US" sz="140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4" tooltip="Hebrews 11:17-20">
                            <a:extLst>
                              <a:ext uri="{A12FA001-AC4F-418D-AE19-62706E023703}">
                                <ahyp:hlinkClr xmlns:ahyp="http://schemas.microsoft.com/office/drawing/2018/hyperlinkcolor" val="tx"/>
                              </a:ext>
                            </a:extLst>
                          </a:hlinkClick>
                        </a:rPr>
                        <a:t>11:17–20</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15" tooltip="Genesis 17-35">
                            <a:extLst>
                              <a:ext uri="{A12FA001-AC4F-418D-AE19-62706E023703}">
                                <ahyp:hlinkClr xmlns:ahyp="http://schemas.microsoft.com/office/drawing/2018/hyperlinkcolor" val="tx"/>
                              </a:ext>
                            </a:extLst>
                          </a:hlinkClick>
                        </a:rPr>
                        <a:t>Genesis 17–35</a:t>
                      </a:r>
                      <a:r>
                        <a:rPr lang="en-US" sz="1600">
                          <a:solidFill>
                            <a:schemeClr val="bg1"/>
                          </a:solidFill>
                          <a:effectLst/>
                        </a:rPr>
                        <a:t>;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523171161"/>
                  </a:ext>
                </a:extLst>
              </a:tr>
              <a:tr h="304930">
                <a:tc>
                  <a:txBody>
                    <a:bodyPr/>
                    <a:lstStyle/>
                    <a:p>
                      <a:pPr marL="0" marR="0">
                        <a:lnSpc>
                          <a:spcPct val="115000"/>
                        </a:lnSpc>
                        <a:spcBef>
                          <a:spcPts val="0"/>
                        </a:spcBef>
                        <a:spcAft>
                          <a:spcPts val="0"/>
                        </a:spcAft>
                      </a:pPr>
                      <a:r>
                        <a:rPr lang="en-US" sz="1600" dirty="0">
                          <a:solidFill>
                            <a:srgbClr val="F2E9B4"/>
                          </a:solidFill>
                          <a:effectLst/>
                        </a:rPr>
                        <a:t>Jacob</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6" tooltip="Hebrews 11:21">
                            <a:extLst>
                              <a:ext uri="{A12FA001-AC4F-418D-AE19-62706E023703}">
                                <ahyp:hlinkClr xmlns:ahyp="http://schemas.microsoft.com/office/drawing/2018/hyperlinkcolor" val="tx"/>
                              </a:ext>
                            </a:extLst>
                          </a:hlinkClick>
                        </a:rPr>
                        <a:t>11:21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7" tooltip="Genesis 25-50">
                            <a:extLst>
                              <a:ext uri="{A12FA001-AC4F-418D-AE19-62706E023703}">
                                <ahyp:hlinkClr xmlns:ahyp="http://schemas.microsoft.com/office/drawing/2018/hyperlinkcolor" val="tx"/>
                              </a:ext>
                            </a:extLst>
                          </a:hlinkClick>
                        </a:rPr>
                        <a:t>Genesis 25–50</a:t>
                      </a:r>
                      <a:r>
                        <a:rPr lang="en-US" sz="1600" dirty="0">
                          <a:solidFill>
                            <a:schemeClr val="bg1"/>
                          </a:solidFill>
                          <a:effectLst/>
                        </a:rPr>
                        <a:t>;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06826761"/>
                  </a:ext>
                </a:extLst>
              </a:tr>
              <a:tr h="304930">
                <a:tc>
                  <a:txBody>
                    <a:bodyPr/>
                    <a:lstStyle/>
                    <a:p>
                      <a:pPr marL="0" marR="0">
                        <a:lnSpc>
                          <a:spcPct val="115000"/>
                        </a:lnSpc>
                        <a:spcBef>
                          <a:spcPts val="0"/>
                        </a:spcBef>
                        <a:spcAft>
                          <a:spcPts val="0"/>
                        </a:spcAft>
                      </a:pPr>
                      <a:r>
                        <a:rPr lang="en-US" sz="1600" dirty="0">
                          <a:solidFill>
                            <a:srgbClr val="F2E9B4"/>
                          </a:solidFill>
                          <a:effectLst/>
                        </a:rPr>
                        <a:t>Joseph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8" tooltip="Hebrews 11:21-22">
                            <a:extLst>
                              <a:ext uri="{A12FA001-AC4F-418D-AE19-62706E023703}">
                                <ahyp:hlinkClr xmlns:ahyp="http://schemas.microsoft.com/office/drawing/2018/hyperlinkcolor" val="tx"/>
                              </a:ext>
                            </a:extLst>
                          </a:hlinkClick>
                        </a:rPr>
                        <a:t>11:21–22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9" tooltip="Genesis 37-50">
                            <a:extLst>
                              <a:ext uri="{A12FA001-AC4F-418D-AE19-62706E023703}">
                                <ahyp:hlinkClr xmlns:ahyp="http://schemas.microsoft.com/office/drawing/2018/hyperlinkcolor" val="tx"/>
                              </a:ext>
                            </a:extLst>
                          </a:hlinkClick>
                        </a:rPr>
                        <a:t>Genesis 37–50</a:t>
                      </a:r>
                      <a:r>
                        <a:rPr lang="en-US" sz="1600" dirty="0">
                          <a:solidFill>
                            <a:schemeClr val="bg1"/>
                          </a:solidFill>
                          <a:effectLst/>
                        </a:rPr>
                        <a:t>;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572711699"/>
                  </a:ext>
                </a:extLst>
              </a:tr>
              <a:tr h="304930">
                <a:tc>
                  <a:txBody>
                    <a:bodyPr/>
                    <a:lstStyle/>
                    <a:p>
                      <a:pPr marL="0" marR="0">
                        <a:lnSpc>
                          <a:spcPct val="115000"/>
                        </a:lnSpc>
                        <a:spcBef>
                          <a:spcPts val="0"/>
                        </a:spcBef>
                        <a:spcAft>
                          <a:spcPts val="0"/>
                        </a:spcAft>
                      </a:pPr>
                      <a:r>
                        <a:rPr lang="en-US" sz="1600" dirty="0">
                          <a:solidFill>
                            <a:srgbClr val="F2E9B4"/>
                          </a:solidFill>
                          <a:effectLst/>
                        </a:rPr>
                        <a:t>Moses</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0" tooltip="Hebrews 11:23-28">
                            <a:extLst>
                              <a:ext uri="{A12FA001-AC4F-418D-AE19-62706E023703}">
                                <ahyp:hlinkClr xmlns:ahyp="http://schemas.microsoft.com/office/drawing/2018/hyperlinkcolor" val="tx"/>
                              </a:ext>
                            </a:extLst>
                          </a:hlinkClick>
                        </a:rPr>
                        <a:t>11:23–28</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21" tooltip="Exodus 2:10">
                            <a:extLst>
                              <a:ext uri="{A12FA001-AC4F-418D-AE19-62706E023703}">
                                <ahyp:hlinkClr xmlns:ahyp="http://schemas.microsoft.com/office/drawing/2018/hyperlinkcolor" val="tx"/>
                              </a:ext>
                            </a:extLst>
                          </a:hlinkClick>
                        </a:rPr>
                        <a:t>Ex. 2:10</a:t>
                      </a:r>
                      <a:r>
                        <a:rPr lang="en-US" sz="1600">
                          <a:solidFill>
                            <a:schemeClr val="bg1"/>
                          </a:solidFill>
                          <a:effectLst/>
                        </a:rPr>
                        <a:t> and throughout the Pentateuch;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144227129"/>
                  </a:ext>
                </a:extLst>
              </a:tr>
              <a:tr h="304930">
                <a:tc>
                  <a:txBody>
                    <a:bodyPr/>
                    <a:lstStyle/>
                    <a:p>
                      <a:pPr marL="0" marR="0">
                        <a:lnSpc>
                          <a:spcPct val="115000"/>
                        </a:lnSpc>
                        <a:spcBef>
                          <a:spcPts val="0"/>
                        </a:spcBef>
                        <a:spcAft>
                          <a:spcPts val="0"/>
                        </a:spcAft>
                      </a:pPr>
                      <a:r>
                        <a:rPr lang="en-US" sz="1600" dirty="0">
                          <a:solidFill>
                            <a:srgbClr val="F2E9B4"/>
                          </a:solidFill>
                          <a:effectLst/>
                        </a:rPr>
                        <a:t>Rahab</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2" tooltip="Hebrews 11:31">
                            <a:extLst>
                              <a:ext uri="{A12FA001-AC4F-418D-AE19-62706E023703}">
                                <ahyp:hlinkClr xmlns:ahyp="http://schemas.microsoft.com/office/drawing/2018/hyperlinkcolor" val="tx"/>
                              </a:ext>
                            </a:extLst>
                          </a:hlinkClick>
                        </a:rPr>
                        <a:t>11:31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3" tooltip="Joshua 2:1; Joshua 2:3; Joshua 6:17-25">
                            <a:extLst>
                              <a:ext uri="{A12FA001-AC4F-418D-AE19-62706E023703}">
                                <ahyp:hlinkClr xmlns:ahyp="http://schemas.microsoft.com/office/drawing/2018/hyperlinkcolor" val="tx"/>
                              </a:ext>
                            </a:extLst>
                          </a:hlinkClick>
                        </a:rPr>
                        <a:t>Josh. 2:1, 3; 6:17–25</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737494407"/>
                  </a:ext>
                </a:extLst>
              </a:tr>
              <a:tr h="304930">
                <a:tc>
                  <a:txBody>
                    <a:bodyPr/>
                    <a:lstStyle/>
                    <a:p>
                      <a:pPr marL="0" marR="0">
                        <a:lnSpc>
                          <a:spcPct val="115000"/>
                        </a:lnSpc>
                        <a:spcBef>
                          <a:spcPts val="0"/>
                        </a:spcBef>
                        <a:spcAft>
                          <a:spcPts val="0"/>
                        </a:spcAft>
                      </a:pPr>
                      <a:r>
                        <a:rPr lang="en-US" sz="1600" dirty="0">
                          <a:solidFill>
                            <a:srgbClr val="F2E9B4"/>
                          </a:solidFill>
                          <a:effectLst/>
                        </a:rPr>
                        <a:t>Gideon</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5" tooltip="Judges 6-8">
                            <a:extLst>
                              <a:ext uri="{A12FA001-AC4F-418D-AE19-62706E023703}">
                                <ahyp:hlinkClr xmlns:ahyp="http://schemas.microsoft.com/office/drawing/2018/hyperlinkcolor" val="tx"/>
                              </a:ext>
                            </a:extLst>
                          </a:hlinkClick>
                        </a:rPr>
                        <a:t>Judges 6–8</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358600378"/>
                  </a:ext>
                </a:extLst>
              </a:tr>
              <a:tr h="304930">
                <a:tc>
                  <a:txBody>
                    <a:bodyPr/>
                    <a:lstStyle/>
                    <a:p>
                      <a:pPr marL="0" marR="0">
                        <a:lnSpc>
                          <a:spcPct val="115000"/>
                        </a:lnSpc>
                        <a:spcBef>
                          <a:spcPts val="0"/>
                        </a:spcBef>
                        <a:spcAft>
                          <a:spcPts val="0"/>
                        </a:spcAft>
                      </a:pPr>
                      <a:r>
                        <a:rPr lang="en-US" sz="1600">
                          <a:solidFill>
                            <a:srgbClr val="F2E9B4"/>
                          </a:solidFill>
                          <a:effectLst/>
                        </a:rPr>
                        <a:t>Barak</a:t>
                      </a:r>
                      <a:endParaRPr lang="en-US" sz="140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6" tooltip="Judges 4-5">
                            <a:extLst>
                              <a:ext uri="{A12FA001-AC4F-418D-AE19-62706E023703}">
                                <ahyp:hlinkClr xmlns:ahyp="http://schemas.microsoft.com/office/drawing/2018/hyperlinkcolor" val="tx"/>
                              </a:ext>
                            </a:extLst>
                          </a:hlinkClick>
                        </a:rPr>
                        <a:t>Judges 4–5</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462144833"/>
                  </a:ext>
                </a:extLst>
              </a:tr>
              <a:tr h="304930">
                <a:tc>
                  <a:txBody>
                    <a:bodyPr/>
                    <a:lstStyle/>
                    <a:p>
                      <a:pPr marL="0" marR="0">
                        <a:lnSpc>
                          <a:spcPct val="115000"/>
                        </a:lnSpc>
                        <a:spcBef>
                          <a:spcPts val="0"/>
                        </a:spcBef>
                        <a:spcAft>
                          <a:spcPts val="0"/>
                        </a:spcAft>
                      </a:pPr>
                      <a:r>
                        <a:rPr lang="en-US" sz="1600" dirty="0">
                          <a:solidFill>
                            <a:srgbClr val="F2E9B4"/>
                          </a:solidFill>
                          <a:effectLst/>
                        </a:rPr>
                        <a:t>Samson</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7" tooltip="Judges 13-16">
                            <a:extLst>
                              <a:ext uri="{A12FA001-AC4F-418D-AE19-62706E023703}">
                                <ahyp:hlinkClr xmlns:ahyp="http://schemas.microsoft.com/office/drawing/2018/hyperlinkcolor" val="tx"/>
                              </a:ext>
                            </a:extLst>
                          </a:hlinkClick>
                        </a:rPr>
                        <a:t>Judges 13–16</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936231577"/>
                  </a:ext>
                </a:extLst>
              </a:tr>
              <a:tr h="304930">
                <a:tc>
                  <a:txBody>
                    <a:bodyPr/>
                    <a:lstStyle/>
                    <a:p>
                      <a:pPr marL="0" marR="0">
                        <a:lnSpc>
                          <a:spcPct val="115000"/>
                        </a:lnSpc>
                        <a:spcBef>
                          <a:spcPts val="0"/>
                        </a:spcBef>
                        <a:spcAft>
                          <a:spcPts val="0"/>
                        </a:spcAft>
                      </a:pPr>
                      <a:r>
                        <a:rPr lang="en-US" sz="1600" dirty="0">
                          <a:solidFill>
                            <a:srgbClr val="F2E9B4"/>
                          </a:solidFill>
                          <a:effectLst/>
                        </a:rPr>
                        <a:t>Jephthah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8" tooltip="Judges 11-12">
                            <a:extLst>
                              <a:ext uri="{A12FA001-AC4F-418D-AE19-62706E023703}">
                                <ahyp:hlinkClr xmlns:ahyp="http://schemas.microsoft.com/office/drawing/2018/hyperlinkcolor" val="tx"/>
                              </a:ext>
                            </a:extLst>
                          </a:hlinkClick>
                        </a:rPr>
                        <a:t>Judges 11–12</a:t>
                      </a:r>
                      <a:r>
                        <a:rPr lang="en-US" sz="1600" dirty="0">
                          <a:solidFill>
                            <a:schemeClr val="bg1"/>
                          </a:solidFill>
                          <a:effectLst/>
                        </a:rPr>
                        <a:t>; </a:t>
                      </a:r>
                      <a:r>
                        <a:rPr lang="en-US" sz="1600" u="none" strike="noStrike" dirty="0">
                          <a:solidFill>
                            <a:schemeClr val="bg1"/>
                          </a:solidFill>
                          <a:effectLst/>
                          <a:hlinkClick r:id="rId29" tooltip="1 Samuel 12:11">
                            <a:extLst>
                              <a:ext uri="{A12FA001-AC4F-418D-AE19-62706E023703}">
                                <ahyp:hlinkClr xmlns:ahyp="http://schemas.microsoft.com/office/drawing/2018/hyperlinkcolor" val="tx"/>
                              </a:ext>
                            </a:extLst>
                          </a:hlinkClick>
                        </a:rPr>
                        <a:t>1 Sam. 12:11</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99463600"/>
                  </a:ext>
                </a:extLst>
              </a:tr>
              <a:tr h="304930">
                <a:tc>
                  <a:txBody>
                    <a:bodyPr/>
                    <a:lstStyle/>
                    <a:p>
                      <a:pPr marL="0" marR="0">
                        <a:lnSpc>
                          <a:spcPct val="115000"/>
                        </a:lnSpc>
                        <a:spcBef>
                          <a:spcPts val="0"/>
                        </a:spcBef>
                        <a:spcAft>
                          <a:spcPts val="0"/>
                        </a:spcAft>
                      </a:pPr>
                      <a:r>
                        <a:rPr lang="en-US" sz="1600" dirty="0">
                          <a:solidFill>
                            <a:srgbClr val="F2E9B4"/>
                          </a:solidFill>
                          <a:effectLst/>
                        </a:rPr>
                        <a:t>David</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30" tooltip="Ruth 4">
                            <a:extLst>
                              <a:ext uri="{A12FA001-AC4F-418D-AE19-62706E023703}">
                                <ahyp:hlinkClr xmlns:ahyp="http://schemas.microsoft.com/office/drawing/2018/hyperlinkcolor" val="tx"/>
                              </a:ext>
                            </a:extLst>
                          </a:hlinkClick>
                        </a:rPr>
                        <a:t>Ruth 4</a:t>
                      </a:r>
                      <a:r>
                        <a:rPr lang="en-US" sz="1600" dirty="0">
                          <a:solidFill>
                            <a:schemeClr val="bg1"/>
                          </a:solidFill>
                          <a:effectLst/>
                        </a:rPr>
                        <a:t>; 1–2 Samuel;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1216965164"/>
                  </a:ext>
                </a:extLst>
              </a:tr>
              <a:tr h="304930">
                <a:tc>
                  <a:txBody>
                    <a:bodyPr/>
                    <a:lstStyle/>
                    <a:p>
                      <a:pPr marL="0" marR="0">
                        <a:lnSpc>
                          <a:spcPct val="115000"/>
                        </a:lnSpc>
                        <a:spcBef>
                          <a:spcPts val="0"/>
                        </a:spcBef>
                        <a:spcAft>
                          <a:spcPts val="0"/>
                        </a:spcAft>
                      </a:pPr>
                      <a:r>
                        <a:rPr lang="en-US" sz="1600" dirty="0">
                          <a:solidFill>
                            <a:srgbClr val="F2E9B4"/>
                          </a:solidFill>
                          <a:effectLst/>
                        </a:rPr>
                        <a:t>Samuel</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dirty="0">
                          <a:solidFill>
                            <a:schemeClr val="bg1"/>
                          </a:solidFill>
                          <a:effectLst/>
                        </a:rPr>
                        <a:t>1 Samuel; </a:t>
                      </a:r>
                      <a:r>
                        <a:rPr lang="en-US" sz="1600" u="none" strike="noStrike" dirty="0">
                          <a:solidFill>
                            <a:schemeClr val="bg1"/>
                          </a:solidFill>
                          <a:effectLst/>
                          <a:hlinkClick r:id="rId31" tooltip="1 Chronicles 6; 1 Chronicles 9; 1 Chronicles 11; 1 Chronicles 26">
                            <a:extLst>
                              <a:ext uri="{A12FA001-AC4F-418D-AE19-62706E023703}">
                                <ahyp:hlinkClr xmlns:ahyp="http://schemas.microsoft.com/office/drawing/2018/hyperlinkcolor" val="tx"/>
                              </a:ext>
                            </a:extLst>
                          </a:hlinkClick>
                        </a:rPr>
                        <a:t>1 Chronicles 6; 9; 11; 26</a:t>
                      </a:r>
                      <a:r>
                        <a:rPr lang="en-US" sz="1600" dirty="0">
                          <a:solidFill>
                            <a:schemeClr val="bg1"/>
                          </a:solidFill>
                          <a:effectLst/>
                        </a:rPr>
                        <a:t>; </a:t>
                      </a:r>
                      <a:r>
                        <a:rPr lang="en-US" sz="1600" u="none" strike="noStrike" dirty="0">
                          <a:solidFill>
                            <a:schemeClr val="bg1"/>
                          </a:solidFill>
                          <a:effectLst/>
                          <a:hlinkClick r:id="rId32" tooltip="2 Chronicles 35:18">
                            <a:extLst>
                              <a:ext uri="{A12FA001-AC4F-418D-AE19-62706E023703}">
                                <ahyp:hlinkClr xmlns:ahyp="http://schemas.microsoft.com/office/drawing/2018/hyperlinkcolor" val="tx"/>
                              </a:ext>
                            </a:extLst>
                          </a:hlinkClick>
                        </a:rPr>
                        <a:t>2 Chron. 35:18</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535396127"/>
                  </a:ext>
                </a:extLst>
              </a:tr>
            </a:tbl>
          </a:graphicData>
        </a:graphic>
      </p:graphicFrame>
      <p:sp>
        <p:nvSpPr>
          <p:cNvPr id="5" name="Rectangle 1">
            <a:extLst>
              <a:ext uri="{FF2B5EF4-FFF2-40B4-BE49-F238E27FC236}">
                <a16:creationId xmlns:a16="http://schemas.microsoft.com/office/drawing/2014/main" id="{ED7F8F11-8DFF-F87D-7513-C4F193DA08A0}"/>
              </a:ext>
            </a:extLst>
          </p:cNvPr>
          <p:cNvSpPr>
            <a:spLocks noChangeArrowheads="1"/>
          </p:cNvSpPr>
          <p:nvPr/>
        </p:nvSpPr>
        <p:spPr bwMode="auto">
          <a:xfrm>
            <a:off x="91440" y="6540356"/>
            <a:ext cx="12192000"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The Hall of Faith in Hebrews 11</a:t>
            </a:r>
            <a:r>
              <a:rPr lang="en-US" altLang="en-US" sz="9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		</a:t>
            </a: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213005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8AD6E4-3975-CD89-42FE-62229D2E5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341523"/>
            <a:ext cx="9029700" cy="6169446"/>
          </a:xfrm>
          <a:prstGeom prst="rect">
            <a:avLst/>
          </a:prstGeom>
        </p:spPr>
      </p:pic>
    </p:spTree>
    <p:extLst>
      <p:ext uri="{BB962C8B-B14F-4D97-AF65-F5344CB8AC3E}">
        <p14:creationId xmlns:p14="http://schemas.microsoft.com/office/powerpoint/2010/main" val="1167895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9F17-E6DC-9948-7C45-B53E2E27811E}"/>
              </a:ext>
            </a:extLst>
          </p:cNvPr>
          <p:cNvSpPr>
            <a:spLocks noGrp="1"/>
          </p:cNvSpPr>
          <p:nvPr>
            <p:ph type="ctrTitle"/>
          </p:nvPr>
        </p:nvSpPr>
        <p:spPr>
          <a:xfrm>
            <a:off x="685800" y="2621043"/>
            <a:ext cx="7772400" cy="1559719"/>
          </a:xfrm>
        </p:spPr>
        <p:txBody>
          <a:bodyPr anchor="t">
            <a:normAutofit fontScale="90000"/>
          </a:bodyPr>
          <a:lstStyle/>
          <a:p>
            <a:r>
              <a:rPr lang="en-US" sz="11500" spc="-150" dirty="0"/>
              <a:t>HEBREWS</a:t>
            </a:r>
          </a:p>
        </p:txBody>
      </p:sp>
      <p:sp>
        <p:nvSpPr>
          <p:cNvPr id="3" name="Subtitle 2">
            <a:extLst>
              <a:ext uri="{FF2B5EF4-FFF2-40B4-BE49-F238E27FC236}">
                <a16:creationId xmlns:a16="http://schemas.microsoft.com/office/drawing/2014/main" id="{82F00440-29BA-58CB-F94E-3197BCA7B755}"/>
              </a:ext>
            </a:extLst>
          </p:cNvPr>
          <p:cNvSpPr>
            <a:spLocks noGrp="1"/>
          </p:cNvSpPr>
          <p:nvPr>
            <p:ph type="subTitle" idx="1"/>
          </p:nvPr>
        </p:nvSpPr>
        <p:spPr>
          <a:xfrm>
            <a:off x="1143000" y="1995646"/>
            <a:ext cx="6858000" cy="775652"/>
          </a:xfrm>
        </p:spPr>
        <p:txBody>
          <a:bodyPr anchor="b">
            <a:normAutofit/>
          </a:bodyPr>
          <a:lstStyle/>
          <a:p>
            <a:r>
              <a:rPr lang="en-US" sz="4400" spc="400" dirty="0"/>
              <a:t>THE BOOK OF</a:t>
            </a:r>
          </a:p>
        </p:txBody>
      </p:sp>
      <p:cxnSp>
        <p:nvCxnSpPr>
          <p:cNvPr id="5" name="Straight Connector 4">
            <a:extLst>
              <a:ext uri="{FF2B5EF4-FFF2-40B4-BE49-F238E27FC236}">
                <a16:creationId xmlns:a16="http://schemas.microsoft.com/office/drawing/2014/main" id="{52D164B6-C3D3-5DFA-FFC1-E75ED7F0572D}"/>
              </a:ext>
            </a:extLst>
          </p:cNvPr>
          <p:cNvCxnSpPr/>
          <p:nvPr/>
        </p:nvCxnSpPr>
        <p:spPr>
          <a:xfrm>
            <a:off x="2148840" y="4180762"/>
            <a:ext cx="4960620" cy="0"/>
          </a:xfrm>
          <a:prstGeom prst="line">
            <a:avLst/>
          </a:prstGeom>
          <a:ln w="38100">
            <a:solidFill>
              <a:srgbClr val="F2E9B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AA63CD-EAF4-1D72-C6C7-E7C355F1C0D9}"/>
              </a:ext>
            </a:extLst>
          </p:cNvPr>
          <p:cNvSpPr txBox="1"/>
          <p:nvPr/>
        </p:nvSpPr>
        <p:spPr>
          <a:xfrm>
            <a:off x="0" y="4697730"/>
            <a:ext cx="9144000" cy="523220"/>
          </a:xfrm>
          <a:prstGeom prst="rect">
            <a:avLst/>
          </a:prstGeom>
          <a:solidFill>
            <a:srgbClr val="F2E9B4">
              <a:alpha val="85000"/>
            </a:srgbClr>
          </a:solidFill>
        </p:spPr>
        <p:txBody>
          <a:bodyPr wrap="square" rtlCol="0">
            <a:spAutoFit/>
          </a:bodyPr>
          <a:lstStyle/>
          <a:p>
            <a:pPr algn="ctr"/>
            <a:r>
              <a:rPr lang="en-US" sz="2800" b="1" i="1" dirty="0">
                <a:solidFill>
                  <a:schemeClr val="accent5">
                    <a:lumMod val="75000"/>
                  </a:schemeClr>
                </a:solidFill>
              </a:rPr>
              <a:t>“We have such a great high priest…”</a:t>
            </a:r>
          </a:p>
        </p:txBody>
      </p:sp>
    </p:spTree>
    <p:extLst>
      <p:ext uri="{BB962C8B-B14F-4D97-AF65-F5344CB8AC3E}">
        <p14:creationId xmlns:p14="http://schemas.microsoft.com/office/powerpoint/2010/main" val="10433242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FC10-F54A-EBC1-99D4-7EAF4FEDE6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D580C8-120A-513C-18C4-8BE84FE53F50}"/>
              </a:ext>
            </a:extLst>
          </p:cNvPr>
          <p:cNvSpPr>
            <a:spLocks noGrp="1"/>
          </p:cNvSpPr>
          <p:nvPr>
            <p:ph idx="1"/>
          </p:nvPr>
        </p:nvSpPr>
        <p:spPr>
          <a:xfrm>
            <a:off x="628650" y="1825625"/>
            <a:ext cx="7886700" cy="3397885"/>
          </a:xfrm>
        </p:spPr>
        <p:txBody>
          <a:bodyPr/>
          <a:lstStyle/>
          <a:p>
            <a:endParaRPr lang="en-US" dirty="0"/>
          </a:p>
        </p:txBody>
      </p:sp>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Tree>
    <p:extLst>
      <p:ext uri="{BB962C8B-B14F-4D97-AF65-F5344CB8AC3E}">
        <p14:creationId xmlns:p14="http://schemas.microsoft.com/office/powerpoint/2010/main" val="108666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52B4-739B-7732-A367-570421C94DB2}"/>
              </a:ext>
            </a:extLst>
          </p:cNvPr>
          <p:cNvSpPr>
            <a:spLocks noGrp="1"/>
          </p:cNvSpPr>
          <p:nvPr>
            <p:ph type="title"/>
          </p:nvPr>
        </p:nvSpPr>
        <p:spPr>
          <a:xfrm>
            <a:off x="702945" y="353274"/>
            <a:ext cx="7738110" cy="1232321"/>
          </a:xfrm>
          <a:solidFill>
            <a:schemeClr val="accent5">
              <a:lumMod val="75000"/>
            </a:schemeClr>
          </a:solidFill>
        </p:spPr>
        <p:txBody>
          <a:bodyPr>
            <a:normAutofit/>
          </a:bodyPr>
          <a:lstStyle/>
          <a:p>
            <a:pPr algn="ctr"/>
            <a:r>
              <a:rPr lang="en-US" sz="3200" dirty="0">
                <a:solidFill>
                  <a:schemeClr val="bg1"/>
                </a:solidFill>
              </a:rPr>
              <a:t>HEBREWS Adult Class Schedule </a:t>
            </a:r>
            <a:br>
              <a:rPr lang="en-US" sz="3200" dirty="0">
                <a:solidFill>
                  <a:schemeClr val="bg1"/>
                </a:solidFill>
              </a:rPr>
            </a:br>
            <a:r>
              <a:rPr lang="en-US" sz="3200" dirty="0">
                <a:solidFill>
                  <a:schemeClr val="bg1"/>
                </a:solidFill>
              </a:rPr>
              <a:t>Sundays - 4Q 2023</a:t>
            </a:r>
          </a:p>
        </p:txBody>
      </p:sp>
      <p:graphicFrame>
        <p:nvGraphicFramePr>
          <p:cNvPr id="10" name="Table 10">
            <a:extLst>
              <a:ext uri="{FF2B5EF4-FFF2-40B4-BE49-F238E27FC236}">
                <a16:creationId xmlns:a16="http://schemas.microsoft.com/office/drawing/2014/main" id="{D24C8909-C7B8-FC1D-24D6-83697EAAEE46}"/>
              </a:ext>
            </a:extLst>
          </p:cNvPr>
          <p:cNvGraphicFramePr>
            <a:graphicFrameLocks noGrp="1"/>
          </p:cNvGraphicFramePr>
          <p:nvPr>
            <p:extLst>
              <p:ext uri="{D42A27DB-BD31-4B8C-83A1-F6EECF244321}">
                <p14:modId xmlns:p14="http://schemas.microsoft.com/office/powerpoint/2010/main" val="455697792"/>
              </p:ext>
            </p:extLst>
          </p:nvPr>
        </p:nvGraphicFramePr>
        <p:xfrm>
          <a:off x="339005" y="1645920"/>
          <a:ext cx="8465990" cy="5212080"/>
        </p:xfrm>
        <a:graphic>
          <a:graphicData uri="http://schemas.openxmlformats.org/drawingml/2006/table">
            <a:tbl>
              <a:tblPr firstRow="1" bandRow="1">
                <a:tableStyleId>{5C22544A-7EE6-4342-B048-85BDC9FD1C3A}</a:tableStyleId>
              </a:tblPr>
              <a:tblGrid>
                <a:gridCol w="1258769">
                  <a:extLst>
                    <a:ext uri="{9D8B030D-6E8A-4147-A177-3AD203B41FA5}">
                      <a16:colId xmlns:a16="http://schemas.microsoft.com/office/drawing/2014/main" val="736279440"/>
                    </a:ext>
                  </a:extLst>
                </a:gridCol>
                <a:gridCol w="2974226">
                  <a:extLst>
                    <a:ext uri="{9D8B030D-6E8A-4147-A177-3AD203B41FA5}">
                      <a16:colId xmlns:a16="http://schemas.microsoft.com/office/drawing/2014/main" val="3042086829"/>
                    </a:ext>
                  </a:extLst>
                </a:gridCol>
                <a:gridCol w="1257300">
                  <a:extLst>
                    <a:ext uri="{9D8B030D-6E8A-4147-A177-3AD203B41FA5}">
                      <a16:colId xmlns:a16="http://schemas.microsoft.com/office/drawing/2014/main" val="1181141205"/>
                    </a:ext>
                  </a:extLst>
                </a:gridCol>
                <a:gridCol w="2975695">
                  <a:extLst>
                    <a:ext uri="{9D8B030D-6E8A-4147-A177-3AD203B41FA5}">
                      <a16:colId xmlns:a16="http://schemas.microsoft.com/office/drawing/2014/main" val="4025928615"/>
                    </a:ext>
                  </a:extLst>
                </a:gridCol>
              </a:tblGrid>
              <a:tr h="682962">
                <a:tc>
                  <a:txBody>
                    <a:bodyPr/>
                    <a:lstStyle/>
                    <a:p>
                      <a:r>
                        <a:rPr lang="en-US" b="0" dirty="0">
                          <a:solidFill>
                            <a:schemeClr val="tx1"/>
                          </a:solidFill>
                        </a:rPr>
                        <a:t>10/1/2023</a:t>
                      </a:r>
                    </a:p>
                  </a:txBody>
                  <a:tcPr>
                    <a:solidFill>
                      <a:schemeClr val="bg2"/>
                    </a:solidFill>
                  </a:tcPr>
                </a:tc>
                <a:tc>
                  <a:txBody>
                    <a:bodyPr/>
                    <a:lstStyle/>
                    <a:p>
                      <a:r>
                        <a:rPr lang="en-US" sz="2000" b="0" dirty="0">
                          <a:solidFill>
                            <a:schemeClr val="tx1"/>
                          </a:solidFill>
                        </a:rPr>
                        <a:t>Introduction to Hebrews</a:t>
                      </a:r>
                    </a:p>
                    <a:p>
                      <a:r>
                        <a:rPr lang="en-US" sz="2000" b="0" dirty="0">
                          <a:solidFill>
                            <a:schemeClr val="tx1"/>
                          </a:solidFill>
                        </a:rPr>
                        <a:t>Chapter 1</a:t>
                      </a:r>
                    </a:p>
                  </a:txBody>
                  <a:tcPr>
                    <a:solidFill>
                      <a:schemeClr val="bg2"/>
                    </a:solidFill>
                  </a:tcPr>
                </a:tc>
                <a:tc>
                  <a:txBody>
                    <a:bodyPr/>
                    <a:lstStyle/>
                    <a:p>
                      <a:r>
                        <a:rPr lang="en-US" b="0" dirty="0">
                          <a:solidFill>
                            <a:schemeClr val="tx1"/>
                          </a:solidFill>
                        </a:rPr>
                        <a:t>11/19/2023</a:t>
                      </a:r>
                    </a:p>
                  </a:txBody>
                  <a:tcPr>
                    <a:solidFill>
                      <a:schemeClr val="bg2"/>
                    </a:solidFill>
                  </a:tcPr>
                </a:tc>
                <a:tc>
                  <a:txBody>
                    <a:bodyPr/>
                    <a:lstStyle/>
                    <a:p>
                      <a:r>
                        <a:rPr lang="en-US" sz="2000" b="0" dirty="0">
                          <a:solidFill>
                            <a:schemeClr val="tx1"/>
                          </a:solidFill>
                        </a:rPr>
                        <a:t>Chapter 7</a:t>
                      </a:r>
                    </a:p>
                    <a:p>
                      <a:r>
                        <a:rPr lang="en-US" sz="2000" b="0" dirty="0">
                          <a:solidFill>
                            <a:schemeClr val="tx1"/>
                          </a:solidFill>
                        </a:rPr>
                        <a:t>8.1 – 9.10</a:t>
                      </a:r>
                    </a:p>
                  </a:txBody>
                  <a:tcPr>
                    <a:solidFill>
                      <a:schemeClr val="bg2"/>
                    </a:solidFill>
                  </a:tcPr>
                </a:tc>
                <a:extLst>
                  <a:ext uri="{0D108BD9-81ED-4DB2-BD59-A6C34878D82A}">
                    <a16:rowId xmlns:a16="http://schemas.microsoft.com/office/drawing/2014/main" val="1425920866"/>
                  </a:ext>
                </a:extLst>
              </a:tr>
              <a:tr h="682962">
                <a:tc>
                  <a:txBody>
                    <a:bodyPr/>
                    <a:lstStyle/>
                    <a:p>
                      <a:r>
                        <a:rPr lang="en-US" dirty="0"/>
                        <a:t>10/8/2023</a:t>
                      </a:r>
                    </a:p>
                  </a:txBody>
                  <a:tcPr/>
                </a:tc>
                <a:tc>
                  <a:txBody>
                    <a:bodyPr/>
                    <a:lstStyle/>
                    <a:p>
                      <a:r>
                        <a:rPr lang="en-US" sz="2000" dirty="0"/>
                        <a:t>Chapter 2</a:t>
                      </a:r>
                    </a:p>
                  </a:txBody>
                  <a:tcPr/>
                </a:tc>
                <a:tc>
                  <a:txBody>
                    <a:bodyPr/>
                    <a:lstStyle/>
                    <a:p>
                      <a:r>
                        <a:rPr lang="en-US" dirty="0"/>
                        <a:t>11/26/2023</a:t>
                      </a:r>
                    </a:p>
                  </a:txBody>
                  <a:tcPr/>
                </a:tc>
                <a:tc>
                  <a:txBody>
                    <a:bodyPr/>
                    <a:lstStyle/>
                    <a:p>
                      <a:r>
                        <a:rPr lang="en-US" sz="2000" dirty="0"/>
                        <a:t>8.1 – 9.10</a:t>
                      </a:r>
                    </a:p>
                    <a:p>
                      <a:r>
                        <a:rPr lang="en-US" sz="2000" dirty="0"/>
                        <a:t>9.11 – 9.28</a:t>
                      </a:r>
                    </a:p>
                  </a:txBody>
                  <a:tcPr/>
                </a:tc>
                <a:extLst>
                  <a:ext uri="{0D108BD9-81ED-4DB2-BD59-A6C34878D82A}">
                    <a16:rowId xmlns:a16="http://schemas.microsoft.com/office/drawing/2014/main" val="3884485596"/>
                  </a:ext>
                </a:extLst>
              </a:tr>
              <a:tr h="682962">
                <a:tc>
                  <a:txBody>
                    <a:bodyPr/>
                    <a:lstStyle/>
                    <a:p>
                      <a:r>
                        <a:rPr lang="en-US" dirty="0"/>
                        <a:t>10/15/2023</a:t>
                      </a:r>
                    </a:p>
                  </a:txBody>
                  <a:tcPr>
                    <a:solidFill>
                      <a:schemeClr val="bg2"/>
                    </a:solidFill>
                  </a:tcPr>
                </a:tc>
                <a:tc>
                  <a:txBody>
                    <a:bodyPr/>
                    <a:lstStyle/>
                    <a:p>
                      <a:r>
                        <a:rPr lang="en-US" sz="2000" dirty="0"/>
                        <a:t>Chapter 3</a:t>
                      </a:r>
                    </a:p>
                  </a:txBody>
                  <a:tcPr>
                    <a:solidFill>
                      <a:schemeClr val="bg2"/>
                    </a:solidFill>
                  </a:tcPr>
                </a:tc>
                <a:tc>
                  <a:txBody>
                    <a:bodyPr/>
                    <a:lstStyle/>
                    <a:p>
                      <a:r>
                        <a:rPr lang="en-US" dirty="0"/>
                        <a:t>12/3/2023</a:t>
                      </a:r>
                    </a:p>
                  </a:txBody>
                  <a:tcPr>
                    <a:solidFill>
                      <a:schemeClr val="bg2"/>
                    </a:solidFill>
                  </a:tcPr>
                </a:tc>
                <a:tc>
                  <a:txBody>
                    <a:bodyPr/>
                    <a:lstStyle/>
                    <a:p>
                      <a:r>
                        <a:rPr lang="en-US" sz="2000" dirty="0"/>
                        <a:t>9.11 – 9.28</a:t>
                      </a:r>
                    </a:p>
                    <a:p>
                      <a:r>
                        <a:rPr lang="en-US" sz="2000" dirty="0"/>
                        <a:t>10.1 -10.18</a:t>
                      </a:r>
                    </a:p>
                  </a:txBody>
                  <a:tcPr>
                    <a:solidFill>
                      <a:schemeClr val="bg2"/>
                    </a:solidFill>
                  </a:tcPr>
                </a:tc>
                <a:extLst>
                  <a:ext uri="{0D108BD9-81ED-4DB2-BD59-A6C34878D82A}">
                    <a16:rowId xmlns:a16="http://schemas.microsoft.com/office/drawing/2014/main" val="796437992"/>
                  </a:ext>
                </a:extLst>
              </a:tr>
              <a:tr h="682962">
                <a:tc>
                  <a:txBody>
                    <a:bodyPr/>
                    <a:lstStyle/>
                    <a:p>
                      <a:r>
                        <a:rPr lang="en-US" dirty="0"/>
                        <a:t>10/22/2023</a:t>
                      </a:r>
                    </a:p>
                  </a:txBody>
                  <a:tcPr/>
                </a:tc>
                <a:tc>
                  <a:txBody>
                    <a:bodyPr/>
                    <a:lstStyle/>
                    <a:p>
                      <a:r>
                        <a:rPr lang="en-US" sz="2000" dirty="0"/>
                        <a:t>4.1 – 4.13</a:t>
                      </a:r>
                    </a:p>
                    <a:p>
                      <a:r>
                        <a:rPr lang="en-US" sz="2000" dirty="0"/>
                        <a:t>4.14 – 5.10</a:t>
                      </a:r>
                    </a:p>
                  </a:txBody>
                  <a:tcPr/>
                </a:tc>
                <a:tc>
                  <a:txBody>
                    <a:bodyPr/>
                    <a:lstStyle/>
                    <a:p>
                      <a:r>
                        <a:rPr lang="en-US" dirty="0"/>
                        <a:t>12/10/2023</a:t>
                      </a:r>
                    </a:p>
                  </a:txBody>
                  <a:tcPr/>
                </a:tc>
                <a:tc>
                  <a:txBody>
                    <a:bodyPr/>
                    <a:lstStyle/>
                    <a:p>
                      <a:r>
                        <a:rPr lang="en-US" sz="2000" dirty="0"/>
                        <a:t>10.19 – 10.39</a:t>
                      </a:r>
                    </a:p>
                    <a:p>
                      <a:r>
                        <a:rPr lang="en-US" sz="2000" dirty="0"/>
                        <a:t>Chapter 11</a:t>
                      </a:r>
                    </a:p>
                  </a:txBody>
                  <a:tcPr/>
                </a:tc>
                <a:extLst>
                  <a:ext uri="{0D108BD9-81ED-4DB2-BD59-A6C34878D82A}">
                    <a16:rowId xmlns:a16="http://schemas.microsoft.com/office/drawing/2014/main" val="2659947533"/>
                  </a:ext>
                </a:extLst>
              </a:tr>
              <a:tr h="682962">
                <a:tc>
                  <a:txBody>
                    <a:bodyPr/>
                    <a:lstStyle/>
                    <a:p>
                      <a:r>
                        <a:rPr lang="en-US" dirty="0"/>
                        <a:t>10/29/2023</a:t>
                      </a:r>
                    </a:p>
                  </a:txBody>
                  <a:tcPr>
                    <a:solidFill>
                      <a:schemeClr val="bg2"/>
                    </a:solidFill>
                  </a:tcPr>
                </a:tc>
                <a:tc>
                  <a:txBody>
                    <a:bodyPr/>
                    <a:lstStyle/>
                    <a:p>
                      <a:r>
                        <a:rPr lang="en-US" sz="2000" dirty="0"/>
                        <a:t>4.14 – 5.10</a:t>
                      </a:r>
                    </a:p>
                    <a:p>
                      <a:r>
                        <a:rPr lang="en-US" sz="2000" dirty="0"/>
                        <a:t>5.11 – 6.20</a:t>
                      </a:r>
                    </a:p>
                  </a:txBody>
                  <a:tcPr>
                    <a:solidFill>
                      <a:schemeClr val="bg2"/>
                    </a:solidFill>
                  </a:tcPr>
                </a:tc>
                <a:tc>
                  <a:txBody>
                    <a:bodyPr/>
                    <a:lstStyle/>
                    <a:p>
                      <a:r>
                        <a:rPr lang="en-US" dirty="0"/>
                        <a:t>12/17/2023</a:t>
                      </a:r>
                    </a:p>
                  </a:txBody>
                  <a:tcPr>
                    <a:solidFill>
                      <a:schemeClr val="bg2"/>
                    </a:solidFill>
                  </a:tcPr>
                </a:tc>
                <a:tc>
                  <a:txBody>
                    <a:bodyPr/>
                    <a:lstStyle/>
                    <a:p>
                      <a:r>
                        <a:rPr lang="en-US" sz="2000" dirty="0"/>
                        <a:t>Chapter 11</a:t>
                      </a:r>
                    </a:p>
                    <a:p>
                      <a:r>
                        <a:rPr lang="en-US" sz="2000" dirty="0"/>
                        <a:t>12.1 - 17</a:t>
                      </a:r>
                    </a:p>
                  </a:txBody>
                  <a:tcPr>
                    <a:solidFill>
                      <a:schemeClr val="bg2"/>
                    </a:solidFill>
                  </a:tcPr>
                </a:tc>
                <a:extLst>
                  <a:ext uri="{0D108BD9-81ED-4DB2-BD59-A6C34878D82A}">
                    <a16:rowId xmlns:a16="http://schemas.microsoft.com/office/drawing/2014/main" val="2290359402"/>
                  </a:ext>
                </a:extLst>
              </a:tr>
              <a:tr h="979902">
                <a:tc>
                  <a:txBody>
                    <a:bodyPr/>
                    <a:lstStyle/>
                    <a:p>
                      <a:r>
                        <a:rPr lang="en-US" dirty="0"/>
                        <a:t>11/5/2023</a:t>
                      </a:r>
                    </a:p>
                  </a:txBody>
                  <a:tcPr/>
                </a:tc>
                <a:tc>
                  <a:txBody>
                    <a:bodyPr/>
                    <a:lstStyle/>
                    <a:p>
                      <a:r>
                        <a:rPr lang="en-US" sz="2000" dirty="0"/>
                        <a:t>No Class – Gospel Meeting</a:t>
                      </a:r>
                    </a:p>
                    <a:p>
                      <a:r>
                        <a:rPr lang="en-US" sz="2000" dirty="0"/>
                        <a:t>Tim Jennings</a:t>
                      </a:r>
                    </a:p>
                  </a:txBody>
                  <a:tcPr/>
                </a:tc>
                <a:tc>
                  <a:txBody>
                    <a:bodyPr/>
                    <a:lstStyle/>
                    <a:p>
                      <a:r>
                        <a:rPr lang="en-US" dirty="0"/>
                        <a:t>12/24/2023</a:t>
                      </a:r>
                    </a:p>
                  </a:txBody>
                  <a:tcPr/>
                </a:tc>
                <a:tc>
                  <a:txBody>
                    <a:bodyPr/>
                    <a:lstStyle/>
                    <a:p>
                      <a:r>
                        <a:rPr lang="en-US" sz="2000" dirty="0"/>
                        <a:t>12.1 – 12.17</a:t>
                      </a:r>
                    </a:p>
                    <a:p>
                      <a:r>
                        <a:rPr lang="en-US" sz="2000" dirty="0"/>
                        <a:t>12.18 – 12.29</a:t>
                      </a:r>
                    </a:p>
                  </a:txBody>
                  <a:tcPr/>
                </a:tc>
                <a:extLst>
                  <a:ext uri="{0D108BD9-81ED-4DB2-BD59-A6C34878D82A}">
                    <a16:rowId xmlns:a16="http://schemas.microsoft.com/office/drawing/2014/main" val="2367953764"/>
                  </a:ext>
                </a:extLst>
              </a:tr>
              <a:tr h="606372">
                <a:tc>
                  <a:txBody>
                    <a:bodyPr/>
                    <a:lstStyle/>
                    <a:p>
                      <a:r>
                        <a:rPr lang="en-US" dirty="0"/>
                        <a:t>11/12/2023</a:t>
                      </a:r>
                    </a:p>
                  </a:txBody>
                  <a:tcPr>
                    <a:solidFill>
                      <a:schemeClr val="bg2"/>
                    </a:solidFill>
                  </a:tcPr>
                </a:tc>
                <a:tc>
                  <a:txBody>
                    <a:bodyPr/>
                    <a:lstStyle/>
                    <a:p>
                      <a:r>
                        <a:rPr lang="en-US" sz="2000" dirty="0"/>
                        <a:t>5.11 – 6.20</a:t>
                      </a:r>
                    </a:p>
                    <a:p>
                      <a:r>
                        <a:rPr lang="en-US" sz="2000" dirty="0"/>
                        <a:t>Chapter 7</a:t>
                      </a:r>
                    </a:p>
                  </a:txBody>
                  <a:tcPr>
                    <a:solidFill>
                      <a:schemeClr val="bg2"/>
                    </a:solidFill>
                  </a:tcPr>
                </a:tc>
                <a:tc>
                  <a:txBody>
                    <a:bodyPr/>
                    <a:lstStyle/>
                    <a:p>
                      <a:r>
                        <a:rPr lang="en-US" dirty="0"/>
                        <a:t>12/31/2023</a:t>
                      </a:r>
                    </a:p>
                  </a:txBody>
                  <a:tcPr>
                    <a:solidFill>
                      <a:schemeClr val="bg2"/>
                    </a:solidFill>
                  </a:tcPr>
                </a:tc>
                <a:tc>
                  <a:txBody>
                    <a:bodyPr/>
                    <a:lstStyle/>
                    <a:p>
                      <a:r>
                        <a:rPr lang="en-US" sz="2000" dirty="0"/>
                        <a:t>12.18 – 12.29</a:t>
                      </a:r>
                    </a:p>
                    <a:p>
                      <a:r>
                        <a:rPr lang="en-US" sz="2000" dirty="0"/>
                        <a:t>Chapter 13</a:t>
                      </a:r>
                    </a:p>
                  </a:txBody>
                  <a:tcPr>
                    <a:solidFill>
                      <a:schemeClr val="bg2"/>
                    </a:solidFill>
                  </a:tcPr>
                </a:tc>
                <a:extLst>
                  <a:ext uri="{0D108BD9-81ED-4DB2-BD59-A6C34878D82A}">
                    <a16:rowId xmlns:a16="http://schemas.microsoft.com/office/drawing/2014/main" val="1617030313"/>
                  </a:ext>
                </a:extLst>
              </a:tr>
            </a:tbl>
          </a:graphicData>
        </a:graphic>
      </p:graphicFrame>
    </p:spTree>
    <p:extLst>
      <p:ext uri="{BB962C8B-B14F-4D97-AF65-F5344CB8AC3E}">
        <p14:creationId xmlns:p14="http://schemas.microsoft.com/office/powerpoint/2010/main" val="903783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Author of Hebrews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solidFill>
            <a:schemeClr val="accent4"/>
          </a:solidFill>
        </p:spPr>
        <p:txBody>
          <a:bodyPr lIns="182880" tIns="182880" rIns="182880" bIns="91440">
            <a:normAutofit/>
          </a:bodyPr>
          <a:lstStyle/>
          <a:p>
            <a:pPr>
              <a:spcBef>
                <a:spcPts val="1800"/>
              </a:spcBef>
            </a:pPr>
            <a:r>
              <a:rPr lang="en-US" dirty="0">
                <a:solidFill>
                  <a:schemeClr val="accent5">
                    <a:lumMod val="75000"/>
                  </a:schemeClr>
                </a:solidFill>
              </a:rPr>
              <a:t>Not an apostle </a:t>
            </a:r>
            <a:r>
              <a:rPr lang="en-US" sz="2200" dirty="0">
                <a:solidFill>
                  <a:schemeClr val="accent5">
                    <a:lumMod val="75000"/>
                  </a:schemeClr>
                </a:solidFill>
              </a:rPr>
              <a:t>(2.1)</a:t>
            </a:r>
            <a:endParaRPr lang="en-US" dirty="0">
              <a:solidFill>
                <a:schemeClr val="accent5">
                  <a:lumMod val="75000"/>
                </a:schemeClr>
              </a:solidFill>
            </a:endParaRPr>
          </a:p>
          <a:p>
            <a:pPr>
              <a:spcBef>
                <a:spcPts val="1800"/>
              </a:spcBef>
            </a:pPr>
            <a:r>
              <a:rPr lang="en-US" dirty="0">
                <a:solidFill>
                  <a:schemeClr val="accent5">
                    <a:lumMod val="75000"/>
                  </a:schemeClr>
                </a:solidFill>
              </a:rPr>
              <a:t>Excellent Greek</a:t>
            </a:r>
          </a:p>
          <a:p>
            <a:pPr>
              <a:spcBef>
                <a:spcPts val="1800"/>
              </a:spcBef>
            </a:pPr>
            <a:r>
              <a:rPr lang="en-US" dirty="0">
                <a:solidFill>
                  <a:schemeClr val="accent5">
                    <a:lumMod val="75000"/>
                  </a:schemeClr>
                </a:solidFill>
              </a:rPr>
              <a:t>Used Septuagint</a:t>
            </a:r>
          </a:p>
          <a:p>
            <a:pPr>
              <a:spcBef>
                <a:spcPts val="1800"/>
              </a:spcBef>
            </a:pPr>
            <a:r>
              <a:rPr lang="en-US" dirty="0">
                <a:solidFill>
                  <a:schemeClr val="accent5">
                    <a:lumMod val="75000"/>
                  </a:schemeClr>
                </a:solidFill>
              </a:rPr>
              <a:t>Knew Timothy &amp; Apostles </a:t>
            </a:r>
            <a:r>
              <a:rPr lang="en-US" sz="2200" dirty="0">
                <a:solidFill>
                  <a:schemeClr val="accent5">
                    <a:lumMod val="75000"/>
                  </a:schemeClr>
                </a:solidFill>
              </a:rPr>
              <a:t>(13.23-24)</a:t>
            </a:r>
            <a:endParaRPr lang="en-US" dirty="0">
              <a:solidFill>
                <a:schemeClr val="accent5">
                  <a:lumMod val="75000"/>
                </a:schemeClr>
              </a:solidFill>
            </a:endParaRPr>
          </a:p>
          <a:p>
            <a:pPr>
              <a:spcBef>
                <a:spcPts val="1800"/>
              </a:spcBef>
            </a:pPr>
            <a:r>
              <a:rPr lang="en-US" dirty="0">
                <a:solidFill>
                  <a:schemeClr val="accent5">
                    <a:lumMod val="75000"/>
                  </a:schemeClr>
                </a:solidFill>
              </a:rPr>
              <a:t>“Word of Exhortation” </a:t>
            </a:r>
            <a:r>
              <a:rPr lang="en-US" sz="2200" dirty="0">
                <a:solidFill>
                  <a:schemeClr val="accent5">
                    <a:lumMod val="75000"/>
                  </a:schemeClr>
                </a:solidFill>
              </a:rPr>
              <a:t>(13.22)</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solidFill>
            <a:schemeClr val="accent4"/>
          </a:solidFill>
        </p:spPr>
        <p:txBody>
          <a:bodyPr lIns="182880" tIns="182880" rIns="182880" bIns="91440">
            <a:normAutofit/>
          </a:bodyPr>
          <a:lstStyle/>
          <a:p>
            <a:pPr>
              <a:spcBef>
                <a:spcPts val="1800"/>
              </a:spcBef>
            </a:pPr>
            <a:r>
              <a:rPr lang="en-US" dirty="0">
                <a:solidFill>
                  <a:schemeClr val="accent5">
                    <a:lumMod val="75000"/>
                  </a:schemeClr>
                </a:solidFill>
              </a:rPr>
              <a:t>Audience Hellenistic Jews </a:t>
            </a:r>
            <a:r>
              <a:rPr lang="en-US" sz="2200" dirty="0">
                <a:solidFill>
                  <a:schemeClr val="accent5">
                    <a:lumMod val="75000"/>
                  </a:schemeClr>
                </a:solidFill>
              </a:rPr>
              <a:t>(Acts 6)</a:t>
            </a:r>
            <a:endParaRPr lang="en-US" sz="2000" dirty="0">
              <a:solidFill>
                <a:schemeClr val="accent5">
                  <a:lumMod val="75000"/>
                </a:schemeClr>
              </a:solidFill>
            </a:endParaRPr>
          </a:p>
          <a:p>
            <a:pPr>
              <a:spcBef>
                <a:spcPts val="1800"/>
              </a:spcBef>
            </a:pPr>
            <a:r>
              <a:rPr lang="en-US" sz="2600" dirty="0">
                <a:solidFill>
                  <a:schemeClr val="accent5">
                    <a:lumMod val="75000"/>
                  </a:schemeClr>
                </a:solidFill>
              </a:rPr>
              <a:t>Compelling Arguments/Logic then Appeal made</a:t>
            </a:r>
            <a:r>
              <a:rPr lang="en-US" dirty="0">
                <a:solidFill>
                  <a:schemeClr val="accent5">
                    <a:lumMod val="75000"/>
                  </a:schemeClr>
                </a:solidFill>
              </a:rPr>
              <a:t> </a:t>
            </a:r>
            <a:r>
              <a:rPr lang="en-US" sz="2000" dirty="0">
                <a:solidFill>
                  <a:schemeClr val="accent5">
                    <a:lumMod val="75000"/>
                  </a:schemeClr>
                </a:solidFill>
              </a:rPr>
              <a:t>(If/then 12.8, therefore 21x)</a:t>
            </a:r>
            <a:endParaRPr lang="en-US" sz="2400" dirty="0">
              <a:solidFill>
                <a:schemeClr val="accent5">
                  <a:lumMod val="75000"/>
                </a:schemeClr>
              </a:solidFill>
            </a:endParaRPr>
          </a:p>
          <a:p>
            <a:pPr>
              <a:spcBef>
                <a:spcPts val="1800"/>
              </a:spcBef>
            </a:pPr>
            <a:r>
              <a:rPr lang="en-US" sz="2600" dirty="0">
                <a:solidFill>
                  <a:schemeClr val="accent5">
                    <a:lumMod val="75000"/>
                  </a:schemeClr>
                </a:solidFill>
              </a:rPr>
              <a:t>Holistic Understanding of Old &amp; New Testament</a:t>
            </a:r>
          </a:p>
          <a:p>
            <a:pPr marL="0" indent="0">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1900434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Themes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825625"/>
            <a:ext cx="7886700" cy="4351338"/>
          </a:xfrm>
          <a:solidFill>
            <a:schemeClr val="accent4"/>
          </a:solidFill>
        </p:spPr>
        <p:txBody>
          <a:bodyPr lIns="182880" tIns="182880" rIns="182880" bIns="91440">
            <a:normAutofit/>
          </a:bodyPr>
          <a:lstStyle/>
          <a:p>
            <a:pPr>
              <a:spcBef>
                <a:spcPts val="1800"/>
              </a:spcBef>
            </a:pPr>
            <a:r>
              <a:rPr lang="en-US" sz="2400" dirty="0">
                <a:solidFill>
                  <a:schemeClr val="accent5">
                    <a:lumMod val="75000"/>
                  </a:schemeClr>
                </a:solidFill>
              </a:rPr>
              <a:t>Jesus is our High Priest</a:t>
            </a:r>
          </a:p>
          <a:p>
            <a:pPr>
              <a:spcBef>
                <a:spcPts val="1800"/>
              </a:spcBef>
            </a:pPr>
            <a:r>
              <a:rPr lang="en-US" sz="2400" dirty="0">
                <a:solidFill>
                  <a:schemeClr val="accent5">
                    <a:lumMod val="75000"/>
                  </a:schemeClr>
                </a:solidFill>
              </a:rPr>
              <a:t>Jesus “solidarity” with us as sinners (sympathetic)</a:t>
            </a:r>
          </a:p>
          <a:p>
            <a:pPr>
              <a:spcBef>
                <a:spcPts val="1800"/>
              </a:spcBef>
            </a:pPr>
            <a:r>
              <a:rPr lang="en-US" sz="2400" dirty="0">
                <a:solidFill>
                  <a:schemeClr val="accent5">
                    <a:lumMod val="75000"/>
                  </a:schemeClr>
                </a:solidFill>
              </a:rPr>
              <a:t>Power of the death of Jesus</a:t>
            </a:r>
          </a:p>
          <a:p>
            <a:pPr>
              <a:spcBef>
                <a:spcPts val="1800"/>
              </a:spcBef>
            </a:pPr>
            <a:r>
              <a:rPr lang="en-US" sz="2400" dirty="0">
                <a:solidFill>
                  <a:schemeClr val="accent5">
                    <a:lumMod val="75000"/>
                  </a:schemeClr>
                </a:solidFill>
              </a:rPr>
              <a:t>OT shadows and NT substance (types/anti-types)</a:t>
            </a:r>
          </a:p>
          <a:p>
            <a:pPr>
              <a:spcBef>
                <a:spcPts val="1800"/>
              </a:spcBef>
            </a:pPr>
            <a:r>
              <a:rPr lang="en-US" sz="2400" dirty="0">
                <a:solidFill>
                  <a:schemeClr val="accent5">
                    <a:lumMod val="75000"/>
                  </a:schemeClr>
                </a:solidFill>
              </a:rPr>
              <a:t>Christ’s Church is a pilgrim church</a:t>
            </a:r>
          </a:p>
          <a:p>
            <a:pPr>
              <a:spcBef>
                <a:spcPts val="1800"/>
              </a:spcBef>
            </a:pPr>
            <a:r>
              <a:rPr lang="en-US" sz="2200" dirty="0">
                <a:solidFill>
                  <a:schemeClr val="accent5">
                    <a:lumMod val="75000"/>
                  </a:schemeClr>
                </a:solidFill>
              </a:rPr>
              <a:t>Drawing near to God</a:t>
            </a:r>
          </a:p>
          <a:p>
            <a:pPr>
              <a:spcBef>
                <a:spcPts val="1800"/>
              </a:spcBef>
            </a:pPr>
            <a:r>
              <a:rPr lang="en-US" sz="2200" dirty="0">
                <a:solidFill>
                  <a:schemeClr val="accent5">
                    <a:lumMod val="75000"/>
                  </a:schemeClr>
                </a:solidFill>
              </a:rPr>
              <a:t>“Faltering of the Faithful”</a:t>
            </a:r>
          </a:p>
        </p:txBody>
      </p:sp>
    </p:spTree>
    <p:extLst>
      <p:ext uri="{BB962C8B-B14F-4D97-AF65-F5344CB8AC3E}">
        <p14:creationId xmlns:p14="http://schemas.microsoft.com/office/powerpoint/2010/main" val="1516244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593727" y="4137027"/>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Rory" panose="00000400000000000000" pitchFamily="2" charset="0"/>
              </a:rPr>
              <a:t> 1 - 7	         	                                   8 - 10</a:t>
            </a:r>
            <a:r>
              <a:rPr lang="en-US" altLang="en-US" sz="1400" baseline="30000">
                <a:latin typeface="Rory" panose="00000400000000000000" pitchFamily="2" charset="0"/>
              </a:rPr>
              <a:t>18</a:t>
            </a:r>
            <a:r>
              <a:rPr lang="en-US" altLang="en-US" sz="1400">
                <a:latin typeface="Rory" panose="00000400000000000000" pitchFamily="2" charset="0"/>
              </a:rPr>
              <a:t>             	          10</a:t>
            </a:r>
            <a:r>
              <a:rPr lang="en-US" altLang="en-US" sz="1400" baseline="30000">
                <a:latin typeface="Rory" panose="00000400000000000000" pitchFamily="2" charset="0"/>
              </a:rPr>
              <a:t>19</a:t>
            </a:r>
            <a:r>
              <a:rPr lang="en-US" altLang="en-US" sz="140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Jews Respected, Honored, Esteemed</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solidFill>
            <a:schemeClr val="accent4"/>
          </a:solidFill>
        </p:spPr>
        <p:txBody>
          <a:bodyPr lIns="182880" tIns="182880" rIns="182880" bIns="182880">
            <a:normAutofit/>
          </a:bodyPr>
          <a:lstStyle/>
          <a:p>
            <a:pPr>
              <a:spcBef>
                <a:spcPts val="1800"/>
              </a:spcBef>
            </a:pPr>
            <a:r>
              <a:rPr lang="en-US" dirty="0">
                <a:solidFill>
                  <a:schemeClr val="accent5">
                    <a:lumMod val="75000"/>
                  </a:schemeClr>
                </a:solidFill>
              </a:rPr>
              <a:t>Yahweh/God/LORD</a:t>
            </a:r>
          </a:p>
          <a:p>
            <a:pPr>
              <a:spcBef>
                <a:spcPts val="1800"/>
              </a:spcBef>
            </a:pPr>
            <a:r>
              <a:rPr lang="en-US" dirty="0">
                <a:solidFill>
                  <a:schemeClr val="accent5">
                    <a:lumMod val="75000"/>
                  </a:schemeClr>
                </a:solidFill>
              </a:rPr>
              <a:t>Angels </a:t>
            </a:r>
            <a:r>
              <a:rPr lang="en-US" sz="2000" dirty="0">
                <a:solidFill>
                  <a:schemeClr val="accent5">
                    <a:lumMod val="75000"/>
                  </a:schemeClr>
                </a:solidFill>
              </a:rPr>
              <a:t>(Ch 1)</a:t>
            </a:r>
            <a:endParaRPr lang="en-US" dirty="0">
              <a:solidFill>
                <a:schemeClr val="accent5">
                  <a:lumMod val="75000"/>
                </a:schemeClr>
              </a:solidFill>
            </a:endParaRPr>
          </a:p>
          <a:p>
            <a:pPr>
              <a:spcBef>
                <a:spcPts val="1800"/>
              </a:spcBef>
            </a:pPr>
            <a:r>
              <a:rPr lang="en-US" dirty="0">
                <a:solidFill>
                  <a:schemeClr val="accent5">
                    <a:lumMod val="75000"/>
                  </a:schemeClr>
                </a:solidFill>
              </a:rPr>
              <a:t>Abraham </a:t>
            </a:r>
            <a:r>
              <a:rPr lang="en-US" sz="1700" dirty="0">
                <a:solidFill>
                  <a:schemeClr val="accent5">
                    <a:lumMod val="75000"/>
                  </a:schemeClr>
                </a:solidFill>
              </a:rPr>
              <a:t>(11x - 2.16, 6.15, Ch 7, 11.8-12, 17-19)</a:t>
            </a:r>
            <a:endParaRPr lang="en-US" dirty="0">
              <a:solidFill>
                <a:schemeClr val="accent5">
                  <a:lumMod val="75000"/>
                </a:schemeClr>
              </a:solidFill>
            </a:endParaRPr>
          </a:p>
          <a:p>
            <a:pPr>
              <a:spcBef>
                <a:spcPts val="1800"/>
              </a:spcBef>
            </a:pPr>
            <a:r>
              <a:rPr lang="en-US" dirty="0">
                <a:solidFill>
                  <a:schemeClr val="accent5">
                    <a:lumMod val="75000"/>
                  </a:schemeClr>
                </a:solidFill>
              </a:rPr>
              <a:t>Moses </a:t>
            </a:r>
            <a:r>
              <a:rPr lang="en-US" sz="1500" dirty="0">
                <a:solidFill>
                  <a:schemeClr val="accent5">
                    <a:lumMod val="75000"/>
                  </a:schemeClr>
                </a:solidFill>
              </a:rPr>
              <a:t>(12x - Ch 3, 7.14, 8.5,9.19, 10.28, 11.23-29, 12.21)</a:t>
            </a:r>
            <a:endParaRPr lang="en-US" dirty="0">
              <a:solidFill>
                <a:schemeClr val="accent5">
                  <a:lumMod val="75000"/>
                </a:schemeClr>
              </a:solidFill>
            </a:endParaRPr>
          </a:p>
          <a:p>
            <a:pPr>
              <a:spcBef>
                <a:spcPts val="1800"/>
              </a:spcBef>
            </a:pPr>
            <a:r>
              <a:rPr lang="en-US" dirty="0">
                <a:solidFill>
                  <a:schemeClr val="accent5">
                    <a:lumMod val="75000"/>
                  </a:schemeClr>
                </a:solidFill>
              </a:rPr>
              <a:t>Sabbath/Rest </a:t>
            </a:r>
            <a:r>
              <a:rPr lang="en-US" sz="2000" dirty="0">
                <a:solidFill>
                  <a:schemeClr val="accent5">
                    <a:lumMod val="75000"/>
                  </a:schemeClr>
                </a:solidFill>
              </a:rPr>
              <a:t>(12x – 3.11,18,4.1-11)</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solidFill>
            <a:schemeClr val="accent4"/>
          </a:solidFill>
        </p:spPr>
        <p:txBody>
          <a:bodyPr lIns="182880" tIns="182880" rIns="182880" bIns="182880">
            <a:normAutofit/>
          </a:bodyPr>
          <a:lstStyle/>
          <a:p>
            <a:pPr>
              <a:spcBef>
                <a:spcPts val="1200"/>
              </a:spcBef>
            </a:pPr>
            <a:r>
              <a:rPr lang="en-US" dirty="0">
                <a:solidFill>
                  <a:schemeClr val="accent5">
                    <a:lumMod val="75000"/>
                  </a:schemeClr>
                </a:solidFill>
              </a:rPr>
              <a:t>Levitical Priesthood </a:t>
            </a:r>
            <a:r>
              <a:rPr lang="en-US" sz="2000" dirty="0">
                <a:solidFill>
                  <a:schemeClr val="accent5">
                    <a:lumMod val="75000"/>
                  </a:schemeClr>
                </a:solidFill>
              </a:rPr>
              <a:t>(35x)</a:t>
            </a:r>
            <a:endParaRPr lang="en-US" dirty="0">
              <a:solidFill>
                <a:schemeClr val="accent5">
                  <a:lumMod val="75000"/>
                </a:schemeClr>
              </a:solidFill>
            </a:endParaRPr>
          </a:p>
          <a:p>
            <a:pPr>
              <a:spcBef>
                <a:spcPts val="1200"/>
              </a:spcBef>
            </a:pPr>
            <a:r>
              <a:rPr lang="en-US" dirty="0">
                <a:solidFill>
                  <a:schemeClr val="accent5">
                    <a:lumMod val="75000"/>
                  </a:schemeClr>
                </a:solidFill>
              </a:rPr>
              <a:t>Law </a:t>
            </a:r>
            <a:r>
              <a:rPr lang="en-US" sz="2000" dirty="0">
                <a:solidFill>
                  <a:schemeClr val="accent5">
                    <a:lumMod val="75000"/>
                  </a:schemeClr>
                </a:solidFill>
              </a:rPr>
              <a:t>(14x – Ch 7 – Ch 10)</a:t>
            </a:r>
          </a:p>
          <a:p>
            <a:pPr>
              <a:spcBef>
                <a:spcPts val="1200"/>
              </a:spcBef>
            </a:pPr>
            <a:r>
              <a:rPr lang="en-US" dirty="0">
                <a:solidFill>
                  <a:schemeClr val="accent5">
                    <a:lumMod val="75000"/>
                  </a:schemeClr>
                </a:solidFill>
              </a:rPr>
              <a:t>Covenant </a:t>
            </a:r>
            <a:r>
              <a:rPr lang="en-US" sz="2000" dirty="0">
                <a:solidFill>
                  <a:schemeClr val="accent5">
                    <a:lumMod val="75000"/>
                  </a:schemeClr>
                </a:solidFill>
              </a:rPr>
              <a:t>(17x – 7.22 – 10.29, 12.24, 13.20)</a:t>
            </a:r>
            <a:endParaRPr lang="en-US" dirty="0">
              <a:solidFill>
                <a:schemeClr val="accent5">
                  <a:lumMod val="75000"/>
                </a:schemeClr>
              </a:solidFill>
            </a:endParaRPr>
          </a:p>
          <a:p>
            <a:pPr>
              <a:spcBef>
                <a:spcPts val="1200"/>
              </a:spcBef>
            </a:pPr>
            <a:r>
              <a:rPr lang="en-US" dirty="0">
                <a:solidFill>
                  <a:schemeClr val="accent5">
                    <a:lumMod val="75000"/>
                  </a:schemeClr>
                </a:solidFill>
              </a:rPr>
              <a:t>Holy Place </a:t>
            </a:r>
            <a:r>
              <a:rPr lang="en-US" sz="2000" dirty="0">
                <a:solidFill>
                  <a:schemeClr val="accent5">
                    <a:lumMod val="75000"/>
                  </a:schemeClr>
                </a:solidFill>
              </a:rPr>
              <a:t>(9x – 8.2, Ch 9, 10.19, 13.11)</a:t>
            </a:r>
            <a:endParaRPr lang="en-US" dirty="0">
              <a:solidFill>
                <a:schemeClr val="accent5">
                  <a:lumMod val="75000"/>
                </a:schemeClr>
              </a:solidFill>
            </a:endParaRPr>
          </a:p>
          <a:p>
            <a:pPr>
              <a:spcBef>
                <a:spcPts val="1200"/>
              </a:spcBef>
            </a:pPr>
            <a:r>
              <a:rPr lang="en-US" dirty="0">
                <a:solidFill>
                  <a:schemeClr val="accent5">
                    <a:lumMod val="75000"/>
                  </a:schemeClr>
                </a:solidFill>
              </a:rPr>
              <a:t>Heroes of Faith </a:t>
            </a:r>
            <a:r>
              <a:rPr lang="en-US" sz="2000" dirty="0">
                <a:solidFill>
                  <a:schemeClr val="accent5">
                    <a:lumMod val="75000"/>
                  </a:schemeClr>
                </a:solidFill>
              </a:rPr>
              <a:t>(Ch 11)</a:t>
            </a:r>
          </a:p>
        </p:txBody>
      </p:sp>
    </p:spTree>
    <p:extLst>
      <p:ext uri="{BB962C8B-B14F-4D97-AF65-F5344CB8AC3E}">
        <p14:creationId xmlns:p14="http://schemas.microsoft.com/office/powerpoint/2010/main" val="335300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a:t>
            </a:r>
          </a:p>
          <a:p>
            <a:pPr algn="ctr"/>
            <a:r>
              <a:rPr lang="en-US" sz="4000" dirty="0">
                <a:solidFill>
                  <a:schemeClr val="bg1"/>
                </a:solidFill>
              </a:rPr>
              <a:t>DIVINE Priest – Son of God</a:t>
            </a:r>
            <a:endParaRPr lang="en-US" sz="5400" dirty="0">
              <a:solidFill>
                <a:schemeClr val="bg1"/>
              </a:solidFill>
            </a:endParaRPr>
          </a:p>
        </p:txBody>
      </p:sp>
    </p:spTree>
    <p:extLst>
      <p:ext uri="{BB962C8B-B14F-4D97-AF65-F5344CB8AC3E}">
        <p14:creationId xmlns:p14="http://schemas.microsoft.com/office/powerpoint/2010/main" val="324946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2</a:t>
            </a:r>
          </a:p>
          <a:p>
            <a:pPr algn="ctr"/>
            <a:r>
              <a:rPr lang="en-US" sz="4000" dirty="0">
                <a:solidFill>
                  <a:schemeClr val="bg1"/>
                </a:solidFill>
              </a:rPr>
              <a:t>SYMPATHETIC Priest – Son of Man</a:t>
            </a:r>
            <a:endParaRPr lang="en-US" sz="5400" dirty="0">
              <a:solidFill>
                <a:schemeClr val="bg1"/>
              </a:solidFill>
            </a:endParaRPr>
          </a:p>
        </p:txBody>
      </p:sp>
    </p:spTree>
    <p:extLst>
      <p:ext uri="{BB962C8B-B14F-4D97-AF65-F5344CB8AC3E}">
        <p14:creationId xmlns:p14="http://schemas.microsoft.com/office/powerpoint/2010/main" val="288497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34A004-274D-C1B1-9D21-A17B732BAAC0}"/>
              </a:ext>
            </a:extLst>
          </p:cNvPr>
          <p:cNvGraphicFramePr>
            <a:graphicFrameLocks noGrp="1"/>
          </p:cNvGraphicFramePr>
          <p:nvPr>
            <p:ph idx="1"/>
            <p:extLst>
              <p:ext uri="{D42A27DB-BD31-4B8C-83A1-F6EECF244321}">
                <p14:modId xmlns:p14="http://schemas.microsoft.com/office/powerpoint/2010/main" val="3876152864"/>
              </p:ext>
            </p:extLst>
          </p:nvPr>
        </p:nvGraphicFramePr>
        <p:xfrm>
          <a:off x="243209" y="91577"/>
          <a:ext cx="8657581" cy="6273991"/>
        </p:xfrm>
        <a:graphic>
          <a:graphicData uri="http://schemas.openxmlformats.org/drawingml/2006/table">
            <a:tbl>
              <a:tblPr firstRow="1" firstCol="1" bandRow="1">
                <a:tableStyleId>{5C22544A-7EE6-4342-B048-85BDC9FD1C3A}</a:tableStyleId>
              </a:tblPr>
              <a:tblGrid>
                <a:gridCol w="2317111">
                  <a:extLst>
                    <a:ext uri="{9D8B030D-6E8A-4147-A177-3AD203B41FA5}">
                      <a16:colId xmlns:a16="http://schemas.microsoft.com/office/drawing/2014/main" val="211176376"/>
                    </a:ext>
                  </a:extLst>
                </a:gridCol>
                <a:gridCol w="6340470">
                  <a:extLst>
                    <a:ext uri="{9D8B030D-6E8A-4147-A177-3AD203B41FA5}">
                      <a16:colId xmlns:a16="http://schemas.microsoft.com/office/drawing/2014/main" val="1975790789"/>
                    </a:ext>
                  </a:extLst>
                </a:gridCol>
              </a:tblGrid>
              <a:tr h="0">
                <a:tc>
                  <a:txBody>
                    <a:bodyPr/>
                    <a:lstStyle/>
                    <a:p>
                      <a:pPr marL="0" marR="0" algn="ctr">
                        <a:lnSpc>
                          <a:spcPct val="115000"/>
                        </a:lnSpc>
                        <a:spcBef>
                          <a:spcPts val="0"/>
                        </a:spcBef>
                        <a:spcAft>
                          <a:spcPts val="0"/>
                        </a:spcAft>
                      </a:pPr>
                      <a:r>
                        <a:rPr lang="en-US" sz="2000" u="none" strike="noStrike" dirty="0">
                          <a:solidFill>
                            <a:schemeClr val="bg1">
                              <a:lumMod val="95000"/>
                            </a:schemeClr>
                          </a:solidFill>
                          <a:effectLst/>
                        </a:rPr>
                        <a:t>PSALM 110</a:t>
                      </a:r>
                      <a:endParaRPr lang="en-US" sz="2000" u="none"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gn="ctr">
                        <a:lnSpc>
                          <a:spcPct val="115000"/>
                        </a:lnSpc>
                        <a:spcBef>
                          <a:spcPts val="0"/>
                        </a:spcBef>
                        <a:spcAft>
                          <a:spcPts val="0"/>
                        </a:spcAft>
                      </a:pPr>
                      <a:r>
                        <a:rPr lang="en-US" sz="2000" dirty="0">
                          <a:effectLst/>
                        </a:rPr>
                        <a:t>HEBREWS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extLst>
                  <a:ext uri="{0D108BD9-81ED-4DB2-BD59-A6C34878D82A}">
                    <a16:rowId xmlns:a16="http://schemas.microsoft.com/office/drawing/2014/main" val="1300988055"/>
                  </a:ext>
                </a:extLst>
              </a:tr>
              <a:tr h="2406563">
                <a:tc>
                  <a:txBody>
                    <a:bodyPr/>
                    <a:lstStyle/>
                    <a:p>
                      <a:pPr marL="0" marR="0">
                        <a:lnSpc>
                          <a:spcPct val="115000"/>
                        </a:lnSpc>
                        <a:spcBef>
                          <a:spcPts val="0"/>
                        </a:spcBef>
                        <a:spcAft>
                          <a:spcPts val="0"/>
                        </a:spcAft>
                      </a:pPr>
                      <a:r>
                        <a:rPr lang="en-US" sz="1800" dirty="0">
                          <a:solidFill>
                            <a:srgbClr val="F2E9B4"/>
                          </a:solidFill>
                          <a:effectLst/>
                        </a:rPr>
                        <a:t>“The </a:t>
                      </a:r>
                      <a:r>
                        <a:rPr lang="en-US" sz="1800" cap="small" dirty="0">
                          <a:solidFill>
                            <a:srgbClr val="F2E9B4"/>
                          </a:solidFill>
                          <a:effectLst/>
                        </a:rPr>
                        <a:t>Lord</a:t>
                      </a:r>
                      <a:r>
                        <a:rPr lang="en-US" sz="1800" dirty="0">
                          <a:solidFill>
                            <a:srgbClr val="F2E9B4"/>
                          </a:solidFill>
                          <a:effectLst/>
                        </a:rPr>
                        <a:t> says to my Lord: ‘Sit at my right hand, until I make your enemies your footstool’”(</a:t>
                      </a:r>
                      <a:r>
                        <a:rPr lang="en-US" sz="1800" u="none" strike="noStrike" dirty="0">
                          <a:solidFill>
                            <a:srgbClr val="F2E9B4"/>
                          </a:solidFill>
                          <a:effectLst/>
                          <a:hlinkClick r:id="rId3" tooltip="Psalm 110:1">
                            <a:extLst>
                              <a:ext uri="{A12FA001-AC4F-418D-AE19-62706E023703}">
                                <ahyp:hlinkClr xmlns:ahyp="http://schemas.microsoft.com/office/drawing/2018/hyperlinkcolor" val="tx"/>
                              </a:ext>
                            </a:extLst>
                          </a:hlinkClick>
                        </a:rPr>
                        <a:t>v. 1</a:t>
                      </a:r>
                      <a:r>
                        <a:rPr lang="en-US" sz="1800" dirty="0">
                          <a:solidFill>
                            <a:srgbClr val="F2E9B4"/>
                          </a:solidFill>
                          <a:effectLst/>
                        </a:rPr>
                        <a:t>)</a:t>
                      </a:r>
                      <a:endParaRPr lang="en-US" sz="18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“sat down at the right hand of the Majesty on high” (</a:t>
                      </a:r>
                      <a:r>
                        <a:rPr lang="en-US" sz="1600" u="none" strike="noStrike" dirty="0">
                          <a:solidFill>
                            <a:schemeClr val="bg1"/>
                          </a:solidFill>
                          <a:effectLst/>
                          <a:hlinkClick r:id="rId4" tooltip="Hebrews 1:3">
                            <a:extLst>
                              <a:ext uri="{A12FA001-AC4F-418D-AE19-62706E023703}">
                                <ahyp:hlinkClr xmlns:ahyp="http://schemas.microsoft.com/office/drawing/2018/hyperlinkcolor" val="tx"/>
                              </a:ext>
                            </a:extLst>
                          </a:hlinkClick>
                        </a:rPr>
                        <a:t>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God says to Jesus: “Sit at my right hand until I make your enemies a footstool for your feet” (</a:t>
                      </a:r>
                      <a:r>
                        <a:rPr lang="en-US" sz="1600" u="none" strike="noStrike" dirty="0">
                          <a:solidFill>
                            <a:schemeClr val="bg1"/>
                          </a:solidFill>
                          <a:effectLst/>
                          <a:hlinkClick r:id="rId5" tooltip="Hebrews 1:13">
                            <a:extLst>
                              <a:ext uri="{A12FA001-AC4F-418D-AE19-62706E023703}">
                                <ahyp:hlinkClr xmlns:ahyp="http://schemas.microsoft.com/office/drawing/2018/hyperlinkcolor" val="tx"/>
                              </a:ext>
                            </a:extLst>
                          </a:hlinkClick>
                        </a:rPr>
                        <a:t>1:13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“seated at the right hand of the throne of the Majesty in heaven” (</a:t>
                      </a:r>
                      <a:r>
                        <a:rPr lang="en-US" sz="1600" u="none" strike="noStrike" dirty="0">
                          <a:solidFill>
                            <a:schemeClr val="bg1"/>
                          </a:solidFill>
                          <a:effectLst/>
                          <a:hlinkClick r:id="rId6" tooltip="Hebrews 8:1">
                            <a:extLst>
                              <a:ext uri="{A12FA001-AC4F-418D-AE19-62706E023703}">
                                <ahyp:hlinkClr xmlns:ahyp="http://schemas.microsoft.com/office/drawing/2018/hyperlinkcolor" val="tx"/>
                              </a:ext>
                            </a:extLst>
                          </a:hlinkClick>
                        </a:rPr>
                        <a:t>8:1</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“sat down at the right hand of God, waiting … until his enemies should be made a footstool for his feet” (</a:t>
                      </a:r>
                      <a:r>
                        <a:rPr lang="en-US" sz="1600" u="none" strike="noStrike" dirty="0">
                          <a:solidFill>
                            <a:schemeClr val="bg1"/>
                          </a:solidFill>
                          <a:effectLst/>
                          <a:hlinkClick r:id="rId7" tooltip="Hebrews 10:12-13">
                            <a:extLst>
                              <a:ext uri="{A12FA001-AC4F-418D-AE19-62706E023703}">
                                <ahyp:hlinkClr xmlns:ahyp="http://schemas.microsoft.com/office/drawing/2018/hyperlinkcolor" val="tx"/>
                              </a:ext>
                            </a:extLst>
                          </a:hlinkClick>
                        </a:rPr>
                        <a:t>10:12–13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“seated at the right hand of the throne of God” (</a:t>
                      </a:r>
                      <a:r>
                        <a:rPr lang="en-US" sz="1600" u="none" strike="noStrike" dirty="0">
                          <a:solidFill>
                            <a:schemeClr val="bg1"/>
                          </a:solidFill>
                          <a:effectLst/>
                          <a:hlinkClick r:id="rId8" tooltip="Hebrews 12:2">
                            <a:extLst>
                              <a:ext uri="{A12FA001-AC4F-418D-AE19-62706E023703}">
                                <ahyp:hlinkClr xmlns:ahyp="http://schemas.microsoft.com/office/drawing/2018/hyperlinkcolor" val="tx"/>
                              </a:ext>
                            </a:extLst>
                          </a:hlinkClick>
                        </a:rPr>
                        <a:t>12:2</a:t>
                      </a:r>
                      <a:r>
                        <a:rPr lang="en-US" sz="1600" dirty="0">
                          <a:solidFill>
                            <a:schemeClr val="bg1"/>
                          </a:solidFill>
                          <a:effectLst/>
                        </a:rPr>
                        <a: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428958421"/>
                  </a:ext>
                </a:extLst>
              </a:tr>
              <a:tr h="3261952">
                <a:tc>
                  <a:txBody>
                    <a:bodyPr/>
                    <a:lstStyle/>
                    <a:p>
                      <a:pPr marL="0" marR="0">
                        <a:lnSpc>
                          <a:spcPct val="115000"/>
                        </a:lnSpc>
                        <a:spcBef>
                          <a:spcPts val="0"/>
                        </a:spcBef>
                        <a:spcAft>
                          <a:spcPts val="0"/>
                        </a:spcAft>
                      </a:pPr>
                      <a:r>
                        <a:rPr lang="en-US" sz="1800" dirty="0">
                          <a:solidFill>
                            <a:srgbClr val="F2E9B4"/>
                          </a:solidFill>
                          <a:effectLst/>
                        </a:rPr>
                        <a:t>“The </a:t>
                      </a:r>
                      <a:r>
                        <a:rPr lang="en-US" sz="1800" cap="small" dirty="0">
                          <a:solidFill>
                            <a:srgbClr val="F2E9B4"/>
                          </a:solidFill>
                          <a:effectLst/>
                        </a:rPr>
                        <a:t>Lord</a:t>
                      </a:r>
                      <a:r>
                        <a:rPr lang="en-US" sz="1800" dirty="0">
                          <a:solidFill>
                            <a:srgbClr val="F2E9B4"/>
                          </a:solidFill>
                          <a:effectLst/>
                        </a:rPr>
                        <a:t> has sworn and will not change his mind, ‘You are a priest forever after the order of Melchizedek’”(</a:t>
                      </a:r>
                      <a:r>
                        <a:rPr lang="en-US" sz="1800" u="none" strike="noStrike" dirty="0">
                          <a:solidFill>
                            <a:srgbClr val="F2E9B4"/>
                          </a:solidFill>
                          <a:effectLst/>
                          <a:hlinkClick r:id="rId9" tooltip="Psalm 110:4">
                            <a:extLst>
                              <a:ext uri="{A12FA001-AC4F-418D-AE19-62706E023703}">
                                <ahyp:hlinkClr xmlns:ahyp="http://schemas.microsoft.com/office/drawing/2018/hyperlinkcolor" val="tx"/>
                              </a:ext>
                            </a:extLst>
                          </a:hlinkClick>
                        </a:rPr>
                        <a:t>v. 4</a:t>
                      </a:r>
                      <a:r>
                        <a:rPr lang="en-US" sz="1800" dirty="0">
                          <a:solidFill>
                            <a:srgbClr val="F2E9B4"/>
                          </a:solidFill>
                          <a:effectLst/>
                        </a:rPr>
                        <a:t>)</a:t>
                      </a:r>
                      <a:endParaRPr lang="en-US" sz="18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forever, after the order of Melchizedek” (</a:t>
                      </a:r>
                      <a:r>
                        <a:rPr lang="en-US" sz="1600" u="none" strike="noStrike" dirty="0">
                          <a:solidFill>
                            <a:schemeClr val="bg1"/>
                          </a:solidFill>
                          <a:effectLst/>
                          <a:hlinkClick r:id="rId10" tooltip="Hebrews 5:6">
                            <a:extLst>
                              <a:ext uri="{A12FA001-AC4F-418D-AE19-62706E023703}">
                                <ahyp:hlinkClr xmlns:ahyp="http://schemas.microsoft.com/office/drawing/2018/hyperlinkcolor" val="tx"/>
                              </a:ext>
                            </a:extLst>
                          </a:hlinkClick>
                        </a:rPr>
                        <a:t>5:6</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“designated by God a high priest after the order of Melchizedek” (</a:t>
                      </a:r>
                      <a:r>
                        <a:rPr lang="en-US" sz="1600" u="none" strike="noStrike" dirty="0">
                          <a:solidFill>
                            <a:schemeClr val="bg1"/>
                          </a:solidFill>
                          <a:effectLst/>
                          <a:hlinkClick r:id="rId11" tooltip="Hebrews 5:10">
                            <a:extLst>
                              <a:ext uri="{A12FA001-AC4F-418D-AE19-62706E023703}">
                                <ahyp:hlinkClr xmlns:ahyp="http://schemas.microsoft.com/office/drawing/2018/hyperlinkcolor" val="tx"/>
                              </a:ext>
                            </a:extLst>
                          </a:hlinkClick>
                        </a:rPr>
                        <a:t>5:10</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has “become a high priest forever after the order of Melchizedek” (</a:t>
                      </a:r>
                      <a:r>
                        <a:rPr lang="en-US" sz="1600" u="none" strike="noStrike" dirty="0">
                          <a:solidFill>
                            <a:schemeClr val="bg1"/>
                          </a:solidFill>
                          <a:effectLst/>
                          <a:hlinkClick r:id="rId12" tooltip="Hebrews 6:20">
                            <a:extLst>
                              <a:ext uri="{A12FA001-AC4F-418D-AE19-62706E023703}">
                                <ahyp:hlinkClr xmlns:ahyp="http://schemas.microsoft.com/office/drawing/2018/hyperlinkcolor" val="tx"/>
                              </a:ext>
                            </a:extLst>
                          </a:hlinkClick>
                        </a:rPr>
                        <a:t>6:20</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 after the order of Melchizedek” (</a:t>
                      </a:r>
                      <a:r>
                        <a:rPr lang="en-US" sz="1600" u="none" strike="noStrike" dirty="0">
                          <a:solidFill>
                            <a:schemeClr val="bg1"/>
                          </a:solidFill>
                          <a:effectLst/>
                          <a:hlinkClick r:id="rId13" tooltip="Hebrews 7:11">
                            <a:extLst>
                              <a:ext uri="{A12FA001-AC4F-418D-AE19-62706E023703}">
                                <ahyp:hlinkClr xmlns:ahyp="http://schemas.microsoft.com/office/drawing/2018/hyperlinkcolor" val="tx"/>
                              </a:ext>
                            </a:extLst>
                          </a:hlinkClick>
                        </a:rPr>
                        <a:t>7:11</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[who] arises in the likeness of Melchizedek” (</a:t>
                      </a:r>
                      <a:r>
                        <a:rPr lang="en-US" sz="1600" u="none" strike="noStrike" dirty="0">
                          <a:solidFill>
                            <a:schemeClr val="bg1"/>
                          </a:solidFill>
                          <a:effectLst/>
                          <a:hlinkClick r:id="rId14" tooltip="Hebrews 7:15">
                            <a:extLst>
                              <a:ext uri="{A12FA001-AC4F-418D-AE19-62706E023703}">
                                <ahyp:hlinkClr xmlns:ahyp="http://schemas.microsoft.com/office/drawing/2018/hyperlinkcolor" val="tx"/>
                              </a:ext>
                            </a:extLst>
                          </a:hlinkClick>
                        </a:rPr>
                        <a:t>7:15</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forever, after the order of Melchizedek” (</a:t>
                      </a:r>
                      <a:r>
                        <a:rPr lang="en-US" sz="1600" u="none" strike="noStrike" dirty="0">
                          <a:solidFill>
                            <a:schemeClr val="bg1"/>
                          </a:solidFill>
                          <a:effectLst/>
                          <a:hlinkClick r:id="rId15" tooltip="Hebrews 7:17">
                            <a:extLst>
                              <a:ext uri="{A12FA001-AC4F-418D-AE19-62706E023703}">
                                <ahyp:hlinkClr xmlns:ahyp="http://schemas.microsoft.com/office/drawing/2018/hyperlinkcolor" val="tx"/>
                              </a:ext>
                            </a:extLst>
                          </a:hlinkClick>
                        </a:rPr>
                        <a:t>7:17</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was made a priest by this oath: “The Lord has sworn and will not change his mind, ‘You are a priest forever’” (</a:t>
                      </a:r>
                      <a:r>
                        <a:rPr lang="en-US" sz="1600" u="none" strike="noStrike" dirty="0">
                          <a:solidFill>
                            <a:schemeClr val="bg1"/>
                          </a:solidFill>
                          <a:effectLst/>
                          <a:hlinkClick r:id="rId16" tooltip="Hebrews 7:21">
                            <a:extLst>
                              <a:ext uri="{A12FA001-AC4F-418D-AE19-62706E023703}">
                                <ahyp:hlinkClr xmlns:ahyp="http://schemas.microsoft.com/office/drawing/2018/hyperlinkcolor" val="tx"/>
                              </a:ext>
                            </a:extLst>
                          </a:hlinkClick>
                        </a:rPr>
                        <a:t>7:21</a:t>
                      </a:r>
                      <a:r>
                        <a:rPr lang="en-US" sz="1600" dirty="0">
                          <a:solidFill>
                            <a:schemeClr val="bg1"/>
                          </a:solidFill>
                          <a:effectLst/>
                        </a:rPr>
                        <a: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926988497"/>
                  </a:ext>
                </a:extLst>
              </a:tr>
            </a:tbl>
          </a:graphicData>
        </a:graphic>
      </p:graphicFrame>
      <p:sp>
        <p:nvSpPr>
          <p:cNvPr id="5" name="Rectangle 1">
            <a:extLst>
              <a:ext uri="{FF2B5EF4-FFF2-40B4-BE49-F238E27FC236}">
                <a16:creationId xmlns:a16="http://schemas.microsoft.com/office/drawing/2014/main" id="{B2AF532E-8BE2-98F9-7604-9A4FDA5AFC59}"/>
              </a:ext>
            </a:extLst>
          </p:cNvPr>
          <p:cNvSpPr>
            <a:spLocks noChangeArrowheads="1"/>
          </p:cNvSpPr>
          <p:nvPr/>
        </p:nvSpPr>
        <p:spPr bwMode="auto">
          <a:xfrm>
            <a:off x="243209" y="6396335"/>
            <a:ext cx="130122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hlinkClick r:id="rId17" tooltip="Psalm 110">
                  <a:extLst>
                    <a:ext uri="{A12FA001-AC4F-418D-AE19-62706E023703}">
                      <ahyp:hlinkClr xmlns:ahyp="http://schemas.microsoft.com/office/drawing/2018/hyperlinkcolor" val="tx"/>
                    </a:ext>
                  </a:extLst>
                </a:hlinkClick>
              </a:rPr>
              <a:t>Psalm 110</a:t>
            </a: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 in Hebrews</a:t>
            </a:r>
            <a:endParaRPr lang="en-US" altLang="en-US" sz="900" dirty="0">
              <a:solidFill>
                <a:srgbClr val="F2E9B4"/>
              </a:solidFill>
            </a:endParaRPr>
          </a:p>
          <a:p>
            <a:pPr eaLnBrk="0" fontAlgn="base" hangingPunct="0">
              <a:spcBef>
                <a:spcPct val="0"/>
              </a:spcBef>
              <a:spcAft>
                <a:spcPct val="0"/>
              </a:spcAft>
              <a:buFontTx/>
              <a:buChar char="•"/>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3136222319"/>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44546A"/>
      </a:dk2>
      <a:lt2>
        <a:srgbClr val="E7E6E6"/>
      </a:lt2>
      <a:accent1>
        <a:srgbClr val="6F3B55"/>
      </a:accent1>
      <a:accent2>
        <a:srgbClr val="6F3B55"/>
      </a:accent2>
      <a:accent3>
        <a:srgbClr val="A5A5A5"/>
      </a:accent3>
      <a:accent4>
        <a:srgbClr val="FEEFC1"/>
      </a:accent4>
      <a:accent5>
        <a:srgbClr val="663300"/>
      </a:accent5>
      <a:accent6>
        <a:srgbClr val="70AD47"/>
      </a:accent6>
      <a:hlink>
        <a:srgbClr val="0563C1"/>
      </a:hlink>
      <a:folHlink>
        <a:srgbClr val="954F72"/>
      </a:folHlink>
    </a:clrScheme>
    <a:fontScheme name="Custom 1">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1401</TotalTime>
  <Words>1842</Words>
  <Application>Microsoft Office PowerPoint</Application>
  <PresentationFormat>On-screen Show (4:3)</PresentationFormat>
  <Paragraphs>282</Paragraphs>
  <Slides>15</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Palatino Linotype</vt:lpstr>
      <vt:lpstr>Rory</vt:lpstr>
      <vt:lpstr>Symbol</vt:lpstr>
      <vt:lpstr>Office Theme</vt:lpstr>
      <vt:lpstr>HEBREWS</vt:lpstr>
      <vt:lpstr>HEBREWS Adult Class Schedule  Sundays - 4Q 2023</vt:lpstr>
      <vt:lpstr>Author of Hebrews</vt:lpstr>
      <vt:lpstr>Themes</vt:lpstr>
      <vt:lpstr>PowerPoint Presentation</vt:lpstr>
      <vt:lpstr>Jews Respected, Honored, Esteemed</vt:lpstr>
      <vt:lpstr>Chapter 1 DIVINE Priest – Son of God</vt:lpstr>
      <vt:lpstr>Chapter 2 SYMPATHETIC Priest – Son of Man</vt:lpstr>
      <vt:lpstr>PowerPoint Presentation</vt:lpstr>
      <vt:lpstr>PowerPoint Presentation</vt:lpstr>
      <vt:lpstr>PowerPoint Presentation</vt:lpstr>
      <vt:lpstr>PowerPoint Presentation</vt:lpstr>
      <vt:lpstr>PowerPoint Presentation</vt:lpstr>
      <vt:lpstr>HEBREWS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Miller</dc:creator>
  <cp:lastModifiedBy>Scott Miller</cp:lastModifiedBy>
  <cp:revision>30</cp:revision>
  <cp:lastPrinted>2023-09-30T20:33:39Z</cp:lastPrinted>
  <dcterms:created xsi:type="dcterms:W3CDTF">2023-08-19T20:32:01Z</dcterms:created>
  <dcterms:modified xsi:type="dcterms:W3CDTF">2023-10-03T03:23:31Z</dcterms:modified>
</cp:coreProperties>
</file>